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80" r:id="rId6"/>
    <p:sldId id="287" r:id="rId7"/>
    <p:sldId id="288" r:id="rId8"/>
    <p:sldId id="281" r:id="rId9"/>
    <p:sldId id="1945" r:id="rId10"/>
    <p:sldId id="285" r:id="rId11"/>
    <p:sldId id="264" r:id="rId12"/>
    <p:sldId id="272" r:id="rId13"/>
    <p:sldId id="299" r:id="rId14"/>
    <p:sldId id="1954" r:id="rId15"/>
    <p:sldId id="273" r:id="rId16"/>
    <p:sldId id="265" r:id="rId17"/>
    <p:sldId id="268" r:id="rId18"/>
    <p:sldId id="284" r:id="rId19"/>
    <p:sldId id="259"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D75B70-70B6-BE6F-3DEB-74C72A45380F}" name="Grech Daniela at MEFL" initials="GDaM" userId="S::daniela.grech.2@gov.mt::47f9a7d7-c6ad-4440-8553-af3f182943d2" providerId="AD"/>
  <p188:author id="{2E20A28C-F8F0-692B-ACB7-0E204A9E2E30}" name="Borg Josephine 1 at MEFL" initials="BJ1aM" userId="S::josephine.borg.1@gov.mt::8ab1981a-3beb-4526-aca3-c7c9e3689390" providerId="AD"/>
  <p188:author id="{9C6F31FE-E5E6-C1E7-BFC8-70BF571B95F6}" name="Fiorini Therese at MEFL" initials="FTaM" userId="S::therese.fiorini@gov.mt::19ad2768-ca04-4eb0-8693-7ea7726b705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5D47FD-A4A1-489B-B5F2-ED72C9CF719F}" v="3" dt="2023-11-16T17:25:02.3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923" autoAdjust="0"/>
  </p:normalViewPr>
  <p:slideViewPr>
    <p:cSldViewPr snapToGrid="0">
      <p:cViewPr varScale="1">
        <p:scale>
          <a:sx n="72" d="100"/>
          <a:sy n="72" d="100"/>
        </p:scale>
        <p:origin x="72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bejer Carl at MEFL" userId="6f14b1d0-6c9f-4f90-986f-8184ba38019d" providerId="ADAL" clId="{E35D47FD-A4A1-489B-B5F2-ED72C9CF719F}"/>
    <pc:docChg chg="undo custSel modSld">
      <pc:chgData name="Ebejer Carl at MEFL" userId="6f14b1d0-6c9f-4f90-986f-8184ba38019d" providerId="ADAL" clId="{E35D47FD-A4A1-489B-B5F2-ED72C9CF719F}" dt="2023-11-16T17:46:58.760" v="586" actId="6549"/>
      <pc:docMkLst>
        <pc:docMk/>
      </pc:docMkLst>
      <pc:sldChg chg="addSp delSp modSp mod">
        <pc:chgData name="Ebejer Carl at MEFL" userId="6f14b1d0-6c9f-4f90-986f-8184ba38019d" providerId="ADAL" clId="{E35D47FD-A4A1-489B-B5F2-ED72C9CF719F}" dt="2023-11-16T17:46:58.760" v="586" actId="6549"/>
        <pc:sldMkLst>
          <pc:docMk/>
          <pc:sldMk cId="971834185" sldId="265"/>
        </pc:sldMkLst>
        <pc:spChg chg="add del mod">
          <ac:chgData name="Ebejer Carl at MEFL" userId="6f14b1d0-6c9f-4f90-986f-8184ba38019d" providerId="ADAL" clId="{E35D47FD-A4A1-489B-B5F2-ED72C9CF719F}" dt="2023-11-16T16:19:36.326" v="2"/>
          <ac:spMkLst>
            <pc:docMk/>
            <pc:sldMk cId="971834185" sldId="265"/>
            <ac:spMk id="7" creationId="{864071CD-24FA-2842-FD70-DB58A269A962}"/>
          </ac:spMkLst>
        </pc:spChg>
        <pc:spChg chg="add del mod">
          <ac:chgData name="Ebejer Carl at MEFL" userId="6f14b1d0-6c9f-4f90-986f-8184ba38019d" providerId="ADAL" clId="{E35D47FD-A4A1-489B-B5F2-ED72C9CF719F}" dt="2023-11-16T17:25:40.753" v="231"/>
          <ac:spMkLst>
            <pc:docMk/>
            <pc:sldMk cId="971834185" sldId="265"/>
            <ac:spMk id="11" creationId="{D534EBD1-07D7-57D0-293F-DBA7DF6626E2}"/>
          </ac:spMkLst>
        </pc:spChg>
        <pc:spChg chg="add mod">
          <ac:chgData name="Ebejer Carl at MEFL" userId="6f14b1d0-6c9f-4f90-986f-8184ba38019d" providerId="ADAL" clId="{E35D47FD-A4A1-489B-B5F2-ED72C9CF719F}" dt="2023-11-16T17:46:58.760" v="586" actId="6549"/>
          <ac:spMkLst>
            <pc:docMk/>
            <pc:sldMk cId="971834185" sldId="265"/>
            <ac:spMk id="12" creationId="{0E2F8E34-FDEE-7BCC-8492-25B94D3EC730}"/>
          </ac:spMkLst>
        </pc:spChg>
      </pc:sldChg>
    </pc:docChg>
  </pc:docChgLst>
  <pc:docChgLst>
    <pc:chgData name="Ebejer Carl at MEFL" userId="6f14b1d0-6c9f-4f90-986f-8184ba38019d" providerId="ADAL" clId="{09201D8C-E39A-4E45-A762-17EA3AEBB739}"/>
    <pc:docChg chg="undo custSel delSld modSld">
      <pc:chgData name="Ebejer Carl at MEFL" userId="6f14b1d0-6c9f-4f90-986f-8184ba38019d" providerId="ADAL" clId="{09201D8C-E39A-4E45-A762-17EA3AEBB739}" dt="2023-11-08T10:15:17.326" v="295" actId="6549"/>
      <pc:docMkLst>
        <pc:docMk/>
      </pc:docMkLst>
      <pc:sldChg chg="modSp mod">
        <pc:chgData name="Ebejer Carl at MEFL" userId="6f14b1d0-6c9f-4f90-986f-8184ba38019d" providerId="ADAL" clId="{09201D8C-E39A-4E45-A762-17EA3AEBB739}" dt="2023-11-08T09:52:27.107" v="154" actId="20577"/>
        <pc:sldMkLst>
          <pc:docMk/>
          <pc:sldMk cId="2494250964" sldId="256"/>
        </pc:sldMkLst>
        <pc:spChg chg="mod">
          <ac:chgData name="Ebejer Carl at MEFL" userId="6f14b1d0-6c9f-4f90-986f-8184ba38019d" providerId="ADAL" clId="{09201D8C-E39A-4E45-A762-17EA3AEBB739}" dt="2023-11-08T09:52:27.107" v="154" actId="20577"/>
          <ac:spMkLst>
            <pc:docMk/>
            <pc:sldMk cId="2494250964" sldId="256"/>
            <ac:spMk id="5" creationId="{33A2DEE0-2B27-4B86-A9FB-A5E8BC39248C}"/>
          </ac:spMkLst>
        </pc:spChg>
      </pc:sldChg>
      <pc:sldChg chg="delSp modSp mod modNotesTx">
        <pc:chgData name="Ebejer Carl at MEFL" userId="6f14b1d0-6c9f-4f90-986f-8184ba38019d" providerId="ADAL" clId="{09201D8C-E39A-4E45-A762-17EA3AEBB739}" dt="2023-11-08T10:13:33.635" v="253"/>
        <pc:sldMkLst>
          <pc:docMk/>
          <pc:sldMk cId="971834185" sldId="265"/>
        </pc:sldMkLst>
        <pc:spChg chg="mod">
          <ac:chgData name="Ebejer Carl at MEFL" userId="6f14b1d0-6c9f-4f90-986f-8184ba38019d" providerId="ADAL" clId="{09201D8C-E39A-4E45-A762-17EA3AEBB739}" dt="2023-11-08T10:13:17.655" v="249" actId="20577"/>
          <ac:spMkLst>
            <pc:docMk/>
            <pc:sldMk cId="971834185" sldId="265"/>
            <ac:spMk id="6" creationId="{D4A36399-9438-A427-0095-DA62AD7B93B7}"/>
          </ac:spMkLst>
        </pc:spChg>
        <pc:spChg chg="del mod">
          <ac:chgData name="Ebejer Carl at MEFL" userId="6f14b1d0-6c9f-4f90-986f-8184ba38019d" providerId="ADAL" clId="{09201D8C-E39A-4E45-A762-17EA3AEBB739}" dt="2023-11-08T10:13:33.635" v="253"/>
          <ac:spMkLst>
            <pc:docMk/>
            <pc:sldMk cId="971834185" sldId="265"/>
            <ac:spMk id="14" creationId="{0DC4AA63-EE76-BD27-1F67-E16B38D83C00}"/>
          </ac:spMkLst>
        </pc:spChg>
        <pc:grpChg chg="mod">
          <ac:chgData name="Ebejer Carl at MEFL" userId="6f14b1d0-6c9f-4f90-986f-8184ba38019d" providerId="ADAL" clId="{09201D8C-E39A-4E45-A762-17EA3AEBB739}" dt="2023-11-08T10:13:02.139" v="238" actId="1076"/>
          <ac:grpSpMkLst>
            <pc:docMk/>
            <pc:sldMk cId="971834185" sldId="265"/>
            <ac:grpSpMk id="8" creationId="{555524DD-5162-2C8C-3B64-904056EEF026}"/>
          </ac:grpSpMkLst>
        </pc:grpChg>
      </pc:sldChg>
      <pc:sldChg chg="modSp mod modNotesTx">
        <pc:chgData name="Ebejer Carl at MEFL" userId="6f14b1d0-6c9f-4f90-986f-8184ba38019d" providerId="ADAL" clId="{09201D8C-E39A-4E45-A762-17EA3AEBB739}" dt="2023-11-08T10:14:40.920" v="283" actId="6549"/>
        <pc:sldMkLst>
          <pc:docMk/>
          <pc:sldMk cId="4195045227" sldId="268"/>
        </pc:sldMkLst>
        <pc:spChg chg="mod">
          <ac:chgData name="Ebejer Carl at MEFL" userId="6f14b1d0-6c9f-4f90-986f-8184ba38019d" providerId="ADAL" clId="{09201D8C-E39A-4E45-A762-17EA3AEBB739}" dt="2023-11-08T10:13:58.227" v="266" actId="20577"/>
          <ac:spMkLst>
            <pc:docMk/>
            <pc:sldMk cId="4195045227" sldId="268"/>
            <ac:spMk id="6" creationId="{D4A36399-9438-A427-0095-DA62AD7B93B7}"/>
          </ac:spMkLst>
        </pc:spChg>
        <pc:spChg chg="mod">
          <ac:chgData name="Ebejer Carl at MEFL" userId="6f14b1d0-6c9f-4f90-986f-8184ba38019d" providerId="ADAL" clId="{09201D8C-E39A-4E45-A762-17EA3AEBB739}" dt="2023-11-08T10:14:34.337" v="282" actId="20577"/>
          <ac:spMkLst>
            <pc:docMk/>
            <pc:sldMk cId="4195045227" sldId="268"/>
            <ac:spMk id="7" creationId="{F01E31EB-F40F-1DFD-8D47-A117722E20FC}"/>
          </ac:spMkLst>
        </pc:spChg>
      </pc:sldChg>
      <pc:sldChg chg="modSp mod">
        <pc:chgData name="Ebejer Carl at MEFL" userId="6f14b1d0-6c9f-4f90-986f-8184ba38019d" providerId="ADAL" clId="{09201D8C-E39A-4E45-A762-17EA3AEBB739}" dt="2023-11-08T09:57:34.738" v="233" actId="20577"/>
        <pc:sldMkLst>
          <pc:docMk/>
          <pc:sldMk cId="954319909" sldId="273"/>
        </pc:sldMkLst>
        <pc:spChg chg="mod">
          <ac:chgData name="Ebejer Carl at MEFL" userId="6f14b1d0-6c9f-4f90-986f-8184ba38019d" providerId="ADAL" clId="{09201D8C-E39A-4E45-A762-17EA3AEBB739}" dt="2023-11-08T09:54:42.290" v="190" actId="20577"/>
          <ac:spMkLst>
            <pc:docMk/>
            <pc:sldMk cId="954319909" sldId="273"/>
            <ac:spMk id="6" creationId="{D4A36399-9438-A427-0095-DA62AD7B93B7}"/>
          </ac:spMkLst>
        </pc:spChg>
        <pc:graphicFrameChg chg="mod modGraphic">
          <ac:chgData name="Ebejer Carl at MEFL" userId="6f14b1d0-6c9f-4f90-986f-8184ba38019d" providerId="ADAL" clId="{09201D8C-E39A-4E45-A762-17EA3AEBB739}" dt="2023-11-08T09:57:34.738" v="233" actId="20577"/>
          <ac:graphicFrameMkLst>
            <pc:docMk/>
            <pc:sldMk cId="954319909" sldId="273"/>
            <ac:graphicFrameMk id="13" creationId="{319DFEB8-60F5-49C7-35A7-435DC733D30B}"/>
          </ac:graphicFrameMkLst>
        </pc:graphicFrameChg>
      </pc:sldChg>
      <pc:sldChg chg="del">
        <pc:chgData name="Ebejer Carl at MEFL" userId="6f14b1d0-6c9f-4f90-986f-8184ba38019d" providerId="ADAL" clId="{09201D8C-E39A-4E45-A762-17EA3AEBB739}" dt="2023-11-08T10:14:51.220" v="286" actId="47"/>
        <pc:sldMkLst>
          <pc:docMk/>
          <pc:sldMk cId="1386593397" sldId="274"/>
        </pc:sldMkLst>
      </pc:sldChg>
      <pc:sldChg chg="modSp mod">
        <pc:chgData name="Ebejer Carl at MEFL" userId="6f14b1d0-6c9f-4f90-986f-8184ba38019d" providerId="ADAL" clId="{09201D8C-E39A-4E45-A762-17EA3AEBB739}" dt="2023-11-08T10:15:17.326" v="295" actId="6549"/>
        <pc:sldMkLst>
          <pc:docMk/>
          <pc:sldMk cId="2982566412" sldId="284"/>
        </pc:sldMkLst>
        <pc:spChg chg="mod">
          <ac:chgData name="Ebejer Carl at MEFL" userId="6f14b1d0-6c9f-4f90-986f-8184ba38019d" providerId="ADAL" clId="{09201D8C-E39A-4E45-A762-17EA3AEBB739}" dt="2023-11-08T10:15:17.326" v="295" actId="6549"/>
          <ac:spMkLst>
            <pc:docMk/>
            <pc:sldMk cId="2982566412" sldId="284"/>
            <ac:spMk id="3" creationId="{9C80579E-FA28-EB6B-4117-4B1B07163584}"/>
          </ac:spMkLst>
        </pc:spChg>
      </pc:sldChg>
      <pc:sldChg chg="modSp mod">
        <pc:chgData name="Ebejer Carl at MEFL" userId="6f14b1d0-6c9f-4f90-986f-8184ba38019d" providerId="ADAL" clId="{09201D8C-E39A-4E45-A762-17EA3AEBB739}" dt="2023-11-08T10:12:09.790" v="234" actId="1036"/>
        <pc:sldMkLst>
          <pc:docMk/>
          <pc:sldMk cId="133334391" sldId="285"/>
        </pc:sldMkLst>
        <pc:graphicFrameChg chg="modGraphic">
          <ac:chgData name="Ebejer Carl at MEFL" userId="6f14b1d0-6c9f-4f90-986f-8184ba38019d" providerId="ADAL" clId="{09201D8C-E39A-4E45-A762-17EA3AEBB739}" dt="2023-11-08T09:51:07.110" v="0" actId="21"/>
          <ac:graphicFrameMkLst>
            <pc:docMk/>
            <pc:sldMk cId="133334391" sldId="285"/>
            <ac:graphicFrameMk id="13" creationId="{319DFEB8-60F5-49C7-35A7-435DC733D30B}"/>
          </ac:graphicFrameMkLst>
        </pc:graphicFrameChg>
        <pc:picChg chg="mod">
          <ac:chgData name="Ebejer Carl at MEFL" userId="6f14b1d0-6c9f-4f90-986f-8184ba38019d" providerId="ADAL" clId="{09201D8C-E39A-4E45-A762-17EA3AEBB739}" dt="2023-11-08T10:12:09.790" v="234" actId="1036"/>
          <ac:picMkLst>
            <pc:docMk/>
            <pc:sldMk cId="133334391" sldId="285"/>
            <ac:picMk id="4" creationId="{057F79DD-19C8-4827-947F-EBF70B8CC286}"/>
          </ac:picMkLst>
        </pc:picChg>
      </pc:sldChg>
      <pc:sldChg chg="del">
        <pc:chgData name="Ebejer Carl at MEFL" userId="6f14b1d0-6c9f-4f90-986f-8184ba38019d" providerId="ADAL" clId="{09201D8C-E39A-4E45-A762-17EA3AEBB739}" dt="2023-11-08T10:14:52.685" v="287" actId="47"/>
        <pc:sldMkLst>
          <pc:docMk/>
          <pc:sldMk cId="1701108463" sldId="296"/>
        </pc:sldMkLst>
      </pc:sldChg>
      <pc:sldChg chg="del">
        <pc:chgData name="Ebejer Carl at MEFL" userId="6f14b1d0-6c9f-4f90-986f-8184ba38019d" providerId="ADAL" clId="{09201D8C-E39A-4E45-A762-17EA3AEBB739}" dt="2023-11-08T09:52:52.330" v="156" actId="47"/>
        <pc:sldMkLst>
          <pc:docMk/>
          <pc:sldMk cId="2753282822" sldId="1946"/>
        </pc:sldMkLst>
      </pc:sldChg>
      <pc:sldChg chg="del">
        <pc:chgData name="Ebejer Carl at MEFL" userId="6f14b1d0-6c9f-4f90-986f-8184ba38019d" providerId="ADAL" clId="{09201D8C-E39A-4E45-A762-17EA3AEBB739}" dt="2023-11-08T10:14:48.950" v="285" actId="47"/>
        <pc:sldMkLst>
          <pc:docMk/>
          <pc:sldMk cId="1041622206" sldId="1947"/>
        </pc:sldMkLst>
      </pc:sldChg>
      <pc:sldChg chg="del">
        <pc:chgData name="Ebejer Carl at MEFL" userId="6f14b1d0-6c9f-4f90-986f-8184ba38019d" providerId="ADAL" clId="{09201D8C-E39A-4E45-A762-17EA3AEBB739}" dt="2023-11-08T09:51:26.712" v="1" actId="47"/>
        <pc:sldMkLst>
          <pc:docMk/>
          <pc:sldMk cId="2881684286" sldId="1948"/>
        </pc:sldMkLst>
      </pc:sldChg>
      <pc:sldChg chg="del">
        <pc:chgData name="Ebejer Carl at MEFL" userId="6f14b1d0-6c9f-4f90-986f-8184ba38019d" providerId="ADAL" clId="{09201D8C-E39A-4E45-A762-17EA3AEBB739}" dt="2023-11-08T10:14:53.678" v="288" actId="47"/>
        <pc:sldMkLst>
          <pc:docMk/>
          <pc:sldMk cId="414932600" sldId="1949"/>
        </pc:sldMkLst>
      </pc:sldChg>
      <pc:sldChg chg="del">
        <pc:chgData name="Ebejer Carl at MEFL" userId="6f14b1d0-6c9f-4f90-986f-8184ba38019d" providerId="ADAL" clId="{09201D8C-E39A-4E45-A762-17EA3AEBB739}" dt="2023-11-08T10:14:54.473" v="289" actId="47"/>
        <pc:sldMkLst>
          <pc:docMk/>
          <pc:sldMk cId="1171835875" sldId="1950"/>
        </pc:sldMkLst>
      </pc:sldChg>
      <pc:sldChg chg="del">
        <pc:chgData name="Ebejer Carl at MEFL" userId="6f14b1d0-6c9f-4f90-986f-8184ba38019d" providerId="ADAL" clId="{09201D8C-E39A-4E45-A762-17EA3AEBB739}" dt="2023-11-08T10:14:55.905" v="290" actId="47"/>
        <pc:sldMkLst>
          <pc:docMk/>
          <pc:sldMk cId="3623486853" sldId="1951"/>
        </pc:sldMkLst>
      </pc:sldChg>
      <pc:sldChg chg="del">
        <pc:chgData name="Ebejer Carl at MEFL" userId="6f14b1d0-6c9f-4f90-986f-8184ba38019d" providerId="ADAL" clId="{09201D8C-E39A-4E45-A762-17EA3AEBB739}" dt="2023-11-08T09:52:48.762" v="155" actId="47"/>
        <pc:sldMkLst>
          <pc:docMk/>
          <pc:sldMk cId="2193672447" sldId="1953"/>
        </pc:sldMkLst>
      </pc:sldChg>
      <pc:sldChg chg="modSp mod">
        <pc:chgData name="Ebejer Carl at MEFL" userId="6f14b1d0-6c9f-4f90-986f-8184ba38019d" providerId="ADAL" clId="{09201D8C-E39A-4E45-A762-17EA3AEBB739}" dt="2023-11-08T09:52:02.667" v="86" actId="313"/>
        <pc:sldMkLst>
          <pc:docMk/>
          <pc:sldMk cId="3946019259" sldId="1954"/>
        </pc:sldMkLst>
        <pc:spChg chg="mod">
          <ac:chgData name="Ebejer Carl at MEFL" userId="6f14b1d0-6c9f-4f90-986f-8184ba38019d" providerId="ADAL" clId="{09201D8C-E39A-4E45-A762-17EA3AEBB739}" dt="2023-11-08T09:52:02.667" v="86" actId="313"/>
          <ac:spMkLst>
            <pc:docMk/>
            <pc:sldMk cId="3946019259" sldId="1954"/>
            <ac:spMk id="12290" creationId="{00000000-0000-0000-0000-000000000000}"/>
          </ac:spMkLst>
        </pc:spChg>
      </pc:sldChg>
      <pc:sldChg chg="del">
        <pc:chgData name="Ebejer Carl at MEFL" userId="6f14b1d0-6c9f-4f90-986f-8184ba38019d" providerId="ADAL" clId="{09201D8C-E39A-4E45-A762-17EA3AEBB739}" dt="2023-11-08T09:52:56.703" v="157" actId="47"/>
        <pc:sldMkLst>
          <pc:docMk/>
          <pc:sldMk cId="830527947" sldId="1955"/>
        </pc:sldMkLst>
      </pc:sldChg>
      <pc:sldChg chg="del">
        <pc:chgData name="Ebejer Carl at MEFL" userId="6f14b1d0-6c9f-4f90-986f-8184ba38019d" providerId="ADAL" clId="{09201D8C-E39A-4E45-A762-17EA3AEBB739}" dt="2023-11-08T10:14:46.532" v="284" actId="47"/>
        <pc:sldMkLst>
          <pc:docMk/>
          <pc:sldMk cId="883190293" sldId="1956"/>
        </pc:sldMkLst>
      </pc:sldChg>
      <pc:sldChg chg="del">
        <pc:chgData name="Ebejer Carl at MEFL" userId="6f14b1d0-6c9f-4f90-986f-8184ba38019d" providerId="ADAL" clId="{09201D8C-E39A-4E45-A762-17EA3AEBB739}" dt="2023-11-08T10:14:59.888" v="291" actId="47"/>
        <pc:sldMkLst>
          <pc:docMk/>
          <pc:sldMk cId="2067194553" sldId="1959"/>
        </pc:sldMkLst>
      </pc:sldChg>
      <pc:sldChg chg="del">
        <pc:chgData name="Ebejer Carl at MEFL" userId="6f14b1d0-6c9f-4f90-986f-8184ba38019d" providerId="ADAL" clId="{09201D8C-E39A-4E45-A762-17EA3AEBB739}" dt="2023-11-08T10:15:02.125" v="292" actId="47"/>
        <pc:sldMkLst>
          <pc:docMk/>
          <pc:sldMk cId="4146639870" sldId="1960"/>
        </pc:sldMkLst>
      </pc:sldChg>
      <pc:sldChg chg="del">
        <pc:chgData name="Ebejer Carl at MEFL" userId="6f14b1d0-6c9f-4f90-986f-8184ba38019d" providerId="ADAL" clId="{09201D8C-E39A-4E45-A762-17EA3AEBB739}" dt="2023-11-08T10:15:04.298" v="293" actId="47"/>
        <pc:sldMkLst>
          <pc:docMk/>
          <pc:sldMk cId="3855451052" sldId="1961"/>
        </pc:sldMkLst>
      </pc:sldChg>
      <pc:sldChg chg="del">
        <pc:chgData name="Ebejer Carl at MEFL" userId="6f14b1d0-6c9f-4f90-986f-8184ba38019d" providerId="ADAL" clId="{09201D8C-E39A-4E45-A762-17EA3AEBB739}" dt="2023-11-08T10:15:04.880" v="294" actId="47"/>
        <pc:sldMkLst>
          <pc:docMk/>
          <pc:sldMk cId="4018243134" sldId="19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25C55FA-888A-460A-9CE7-CD96F3FE071B}" type="datetimeFigureOut">
              <a:rPr lang="en-GB" smtClean="0"/>
              <a:t>16/11/2023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31B922D-1F8E-4D87-95D7-46938A3B8726}" type="slidenum">
              <a:rPr lang="en-GB" smtClean="0"/>
              <a:t>‹#›</a:t>
            </a:fld>
            <a:endParaRPr lang="en-GB"/>
          </a:p>
        </p:txBody>
      </p:sp>
    </p:spTree>
    <p:extLst>
      <p:ext uri="{BB962C8B-B14F-4D97-AF65-F5344CB8AC3E}">
        <p14:creationId xmlns:p14="http://schemas.microsoft.com/office/powerpoint/2010/main" val="269576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purpose of evaluation is to </a:t>
            </a:r>
            <a:r>
              <a:rPr lang="en-GB" b="1" dirty="0"/>
              <a:t>facilitate learning. </a:t>
            </a:r>
          </a:p>
          <a:p>
            <a:endParaRPr lang="en-GB" b="1" dirty="0"/>
          </a:p>
          <a:p>
            <a:r>
              <a:rPr lang="en-GB" b="1" dirty="0"/>
              <a:t>The Learning happens</a:t>
            </a:r>
            <a:r>
              <a:rPr lang="en-GB" dirty="0"/>
              <a:t> through a process of collecting and summarising evidence that leads to conclusions about the value, significance, or quality of an effort. It relies on data generated through monitoring activities as well as from sources such as studies, research, interviews, focus group discussions and surveys</a:t>
            </a:r>
          </a:p>
          <a:p>
            <a:endParaRPr lang="en-GB" dirty="0"/>
          </a:p>
          <a:p>
            <a:r>
              <a:rPr lang="en-GB" dirty="0"/>
              <a:t>An evaluation plan is an important tool aimed to set out the road map of evaluation related work, which seeks to ensure a quality and effective evaluation process. It is a tool to support programme improvement and facilitate decision making, enhance accountability, transparency and engage with stakeholders and support planning and resource management. Each Member State is obliged to draw up such evaluation plan in line with Art 44(5) of the Common Provisions Regulation 2021-2027. This should result in a more evidence-based decision-making process and improved prospects for current and future programmes and projects1 . It stands to be noted that while evaluations provide technical support and inform the decision-making process, they are also an obligation that Member States and Managing Authorities must respect to account for their expenditure to the European Commission (EC), other stakeholders and taxpayers. For the 2021-2027 programming period, the Regulation sets evaluation obligations both at the level of the Programme, with such obligation falling under the responsibility of the individual Member States or Managing Authorities, and as well at the level of the Fund, which evaluations are then carried out by the EC. The evaluation plans prepared by the Member States are meant to outline the evaluation commitments and organization at programme level to clarify which areas should be evaluated, the planned timeframes for the evaluations, the direction the evaluations are planned to take, and identify the priorities and appropriate resources and skills needed to accomplish the set goals. Nonetheless, the MS evaluations also attempt to take into account Commission Evaluation timelines, in order to enable evaluation information inputs to such evaluation activities. The AMIF Evaluation plan is the first of the 2021-2027 evaluation plans being prepared by Malta. This plan is eventually expected to be part of a consolidation exercise, where evaluation activities meriting to be carried out horizontally across funds will be planned accordingly. This consolidation is planned to be carried out in Q1 2024, once all other programme-specific evaluation plans have been prepared. </a:t>
            </a:r>
          </a:p>
        </p:txBody>
      </p:sp>
      <p:sp>
        <p:nvSpPr>
          <p:cNvPr id="4" name="Slide Number Placeholder 3"/>
          <p:cNvSpPr>
            <a:spLocks noGrp="1"/>
          </p:cNvSpPr>
          <p:nvPr>
            <p:ph type="sldNum" sz="quarter" idx="5"/>
          </p:nvPr>
        </p:nvSpPr>
        <p:spPr/>
        <p:txBody>
          <a:bodyPr/>
          <a:lstStyle/>
          <a:p>
            <a:fld id="{831B922D-1F8E-4D87-95D7-46938A3B8726}" type="slidenum">
              <a:rPr lang="en-GB" smtClean="0"/>
              <a:t>2</a:t>
            </a:fld>
            <a:endParaRPr lang="en-GB"/>
          </a:p>
        </p:txBody>
      </p:sp>
    </p:spTree>
    <p:extLst>
      <p:ext uri="{BB962C8B-B14F-4D97-AF65-F5344CB8AC3E}">
        <p14:creationId xmlns:p14="http://schemas.microsoft.com/office/powerpoint/2010/main" val="2804419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250" y="809625"/>
            <a:ext cx="7192963" cy="4046538"/>
          </a:xfrm>
        </p:spPr>
      </p:sp>
      <p:sp>
        <p:nvSpPr>
          <p:cNvPr id="3" name="Notes Placeholder 2"/>
          <p:cNvSpPr>
            <a:spLocks noGrp="1"/>
          </p:cNvSpPr>
          <p:nvPr>
            <p:ph type="body" idx="1"/>
          </p:nvPr>
        </p:nvSpPr>
        <p:spPr/>
        <p:txBody>
          <a:bodyPr>
            <a:normAutofit/>
          </a:bodyPr>
          <a:lstStyle/>
          <a:p>
            <a:pPr algn="just"/>
            <a:r>
              <a:rPr lang="en-GB" dirty="0"/>
              <a:t>Written Procedure was launched on 20/10/2023</a:t>
            </a:r>
          </a:p>
        </p:txBody>
      </p:sp>
      <p:sp>
        <p:nvSpPr>
          <p:cNvPr id="4" name="Slide Number Placeholder 3"/>
          <p:cNvSpPr>
            <a:spLocks noGrp="1"/>
          </p:cNvSpPr>
          <p:nvPr>
            <p:ph type="sldNum" sz="quarter" idx="10"/>
          </p:nvPr>
        </p:nvSpPr>
        <p:spPr/>
        <p:txBody>
          <a:bodyPr/>
          <a:lstStyle/>
          <a:p>
            <a:pPr>
              <a:defRPr/>
            </a:pPr>
            <a:fld id="{5DF36AB7-1D5F-4C6B-9538-AE8BA5EA3C05}" type="slidenum">
              <a:rPr lang="en-GB" smtClean="0"/>
              <a:pPr>
                <a:defRPr/>
              </a:pPr>
              <a:t>11</a:t>
            </a:fld>
            <a:endParaRPr lang="en-GB"/>
          </a:p>
        </p:txBody>
      </p:sp>
    </p:spTree>
    <p:extLst>
      <p:ext uri="{BB962C8B-B14F-4D97-AF65-F5344CB8AC3E}">
        <p14:creationId xmlns:p14="http://schemas.microsoft.com/office/powerpoint/2010/main" val="42952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solidFill>
                  <a:schemeClr val="tx1"/>
                </a:solidFill>
                <a:latin typeface="Arial" panose="020B0604020202020204" pitchFamily="34" charset="0"/>
                <a:cs typeface="Arial" panose="020B0604020202020204" pitchFamily="34" charset="0"/>
              </a:rPr>
              <a:t>Mid-Term review </a:t>
            </a:r>
            <a:r>
              <a:rPr lang="en-GB" sz="1000" dirty="0">
                <a:solidFill>
                  <a:schemeClr val="tx1"/>
                </a:solidFill>
                <a:latin typeface="Arial" panose="020B0604020202020204" pitchFamily="34" charset="0"/>
                <a:cs typeface="Arial" panose="020B0604020202020204" pitchFamily="34" charset="0"/>
              </a:rPr>
              <a:t>as explained in previous slide. </a:t>
            </a:r>
          </a:p>
          <a:p>
            <a:endParaRPr lang="en-GB" sz="1000" dirty="0">
              <a:solidFill>
                <a:schemeClr val="tx1"/>
              </a:solidFill>
              <a:latin typeface="Arial" panose="020B0604020202020204" pitchFamily="34" charset="0"/>
              <a:cs typeface="Arial" panose="020B0604020202020204" pitchFamily="34" charset="0"/>
            </a:endParaRPr>
          </a:p>
          <a:p>
            <a:r>
              <a:rPr lang="en-GB" sz="1000" dirty="0">
                <a:solidFill>
                  <a:schemeClr val="tx1"/>
                </a:solidFill>
                <a:latin typeface="Arial" panose="020B0604020202020204" pitchFamily="34" charset="0"/>
                <a:cs typeface="Arial" panose="020B0604020202020204" pitchFamily="34" charset="0"/>
              </a:rPr>
              <a:t>Under </a:t>
            </a:r>
            <a:r>
              <a:rPr lang="en-GB" sz="1000" b="1" dirty="0">
                <a:solidFill>
                  <a:schemeClr val="tx1"/>
                </a:solidFill>
                <a:latin typeface="Arial" panose="020B0604020202020204" pitchFamily="34" charset="0"/>
                <a:cs typeface="Arial" panose="020B0604020202020204" pitchFamily="34" charset="0"/>
              </a:rPr>
              <a:t>Impact Evaluation</a:t>
            </a:r>
            <a:r>
              <a:rPr lang="en-GB" sz="1000" dirty="0">
                <a:solidFill>
                  <a:schemeClr val="tx1"/>
                </a:solidFill>
                <a:latin typeface="Arial" panose="020B0604020202020204" pitchFamily="34" charset="0"/>
                <a:cs typeface="Arial" panose="020B0604020202020204" pitchFamily="34" charset="0"/>
              </a:rPr>
              <a:t>: Thematic Priorities foreseen include: Smarter Europe, Greener Europe (</a:t>
            </a:r>
            <a:r>
              <a:rPr lang="en-GB" sz="1000" dirty="0" err="1">
                <a:solidFill>
                  <a:schemeClr val="tx1"/>
                </a:solidFill>
                <a:latin typeface="Arial" panose="020B0604020202020204" pitchFamily="34" charset="0"/>
                <a:cs typeface="Arial" panose="020B0604020202020204" pitchFamily="34" charset="0"/>
              </a:rPr>
              <a:t>incl</a:t>
            </a:r>
            <a:r>
              <a:rPr lang="en-GB" sz="1000" dirty="0">
                <a:solidFill>
                  <a:schemeClr val="tx1"/>
                </a:solidFill>
                <a:latin typeface="Arial" panose="020B0604020202020204" pitchFamily="34" charset="0"/>
                <a:cs typeface="Arial" panose="020B0604020202020204" pitchFamily="34" charset="0"/>
              </a:rPr>
              <a:t>, Just Transition Objectives), Connected Europe, Social Europe and Europe Closer to the Citizens. </a:t>
            </a:r>
          </a:p>
        </p:txBody>
      </p:sp>
      <p:sp>
        <p:nvSpPr>
          <p:cNvPr id="4" name="Slide Number Placeholder 3"/>
          <p:cNvSpPr>
            <a:spLocks noGrp="1"/>
          </p:cNvSpPr>
          <p:nvPr>
            <p:ph type="sldNum" sz="quarter" idx="5"/>
          </p:nvPr>
        </p:nvSpPr>
        <p:spPr/>
        <p:txBody>
          <a:bodyPr/>
          <a:lstStyle/>
          <a:p>
            <a:fld id="{831B922D-1F8E-4D87-95D7-46938A3B8726}" type="slidenum">
              <a:rPr lang="en-GB" smtClean="0"/>
              <a:t>12</a:t>
            </a:fld>
            <a:endParaRPr lang="en-GB"/>
          </a:p>
        </p:txBody>
      </p:sp>
    </p:spTree>
    <p:extLst>
      <p:ext uri="{BB962C8B-B14F-4D97-AF65-F5344CB8AC3E}">
        <p14:creationId xmlns:p14="http://schemas.microsoft.com/office/powerpoint/2010/main" val="1467182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831B922D-1F8E-4D87-95D7-46938A3B8726}" type="slidenum">
              <a:rPr lang="en-GB" smtClean="0"/>
              <a:t>13</a:t>
            </a:fld>
            <a:endParaRPr lang="en-GB"/>
          </a:p>
        </p:txBody>
      </p:sp>
    </p:spTree>
    <p:extLst>
      <p:ext uri="{BB962C8B-B14F-4D97-AF65-F5344CB8AC3E}">
        <p14:creationId xmlns:p14="http://schemas.microsoft.com/office/powerpoint/2010/main" val="777367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6565"/>
            <a:endParaRPr lang="en-GB" dirty="0"/>
          </a:p>
        </p:txBody>
      </p:sp>
      <p:sp>
        <p:nvSpPr>
          <p:cNvPr id="4" name="Slide Number Placeholder 3"/>
          <p:cNvSpPr>
            <a:spLocks noGrp="1"/>
          </p:cNvSpPr>
          <p:nvPr>
            <p:ph type="sldNum" sz="quarter" idx="5"/>
          </p:nvPr>
        </p:nvSpPr>
        <p:spPr/>
        <p:txBody>
          <a:bodyPr/>
          <a:lstStyle/>
          <a:p>
            <a:fld id="{831B922D-1F8E-4D87-95D7-46938A3B8726}" type="slidenum">
              <a:rPr lang="en-GB" smtClean="0"/>
              <a:t>14</a:t>
            </a:fld>
            <a:endParaRPr lang="en-GB"/>
          </a:p>
        </p:txBody>
      </p:sp>
    </p:spTree>
    <p:extLst>
      <p:ext uri="{BB962C8B-B14F-4D97-AF65-F5344CB8AC3E}">
        <p14:creationId xmlns:p14="http://schemas.microsoft.com/office/powerpoint/2010/main" val="3443667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dirty="0"/>
              <a:t>Speaking points: </a:t>
            </a:r>
          </a:p>
          <a:p>
            <a:pPr algn="l"/>
            <a:endParaRPr lang="en-GB" sz="1800" b="0" i="0" u="none" strike="noStrike" baseline="0" dirty="0">
              <a:solidFill>
                <a:srgbClr val="000000"/>
              </a:solidFill>
              <a:latin typeface="Trebuchet MS" panose="020B0603020202020204" pitchFamily="34" charset="0"/>
            </a:endParaRPr>
          </a:p>
        </p:txBody>
      </p:sp>
      <p:sp>
        <p:nvSpPr>
          <p:cNvPr id="4" name="Slide Number Placeholder 3"/>
          <p:cNvSpPr>
            <a:spLocks noGrp="1"/>
          </p:cNvSpPr>
          <p:nvPr>
            <p:ph type="sldNum" sz="quarter" idx="5"/>
          </p:nvPr>
        </p:nvSpPr>
        <p:spPr/>
        <p:txBody>
          <a:bodyPr/>
          <a:lstStyle/>
          <a:p>
            <a:fld id="{831B922D-1F8E-4D87-95D7-46938A3B8726}" type="slidenum">
              <a:rPr lang="en-GB" smtClean="0"/>
              <a:t>15</a:t>
            </a:fld>
            <a:endParaRPr lang="en-GB"/>
          </a:p>
        </p:txBody>
      </p:sp>
    </p:spTree>
    <p:extLst>
      <p:ext uri="{BB962C8B-B14F-4D97-AF65-F5344CB8AC3E}">
        <p14:creationId xmlns:p14="http://schemas.microsoft.com/office/powerpoint/2010/main" val="3343328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a:t>Horizontal Principles: </a:t>
            </a:r>
          </a:p>
          <a:p>
            <a:endParaRPr lang="en-GB" sz="2400" dirty="0"/>
          </a:p>
          <a:p>
            <a:r>
              <a:rPr lang="en-GB" sz="2400" dirty="0"/>
              <a:t>Each Member State is obliged to draw up such evaluation plan in line with Art 44(5) of the Common Provisions Regulation 2021-2027. </a:t>
            </a:r>
          </a:p>
          <a:p>
            <a:endParaRPr lang="en-IE" sz="1100" b="1" dirty="0">
              <a:solidFill>
                <a:srgbClr val="000000"/>
              </a:solidFill>
              <a:effectLst/>
              <a:latin typeface="Calibri" panose="020F0502020204030204" pitchFamily="34" charset="0"/>
              <a:ea typeface="Calibri" panose="020F0502020204030204" pitchFamily="34" charset="0"/>
            </a:endParaRPr>
          </a:p>
          <a:p>
            <a:pPr algn="just"/>
            <a:r>
              <a:rPr lang="en-IE" sz="1100" dirty="0">
                <a:solidFill>
                  <a:srgbClr val="000000"/>
                </a:solidFill>
                <a:effectLst/>
                <a:latin typeface="Calibri" panose="020F0502020204030204" pitchFamily="34" charset="0"/>
                <a:ea typeface="Calibri" panose="020F0502020204030204" pitchFamily="34" charset="0"/>
              </a:rPr>
              <a:t>Type of updates:  It can be updated as </a:t>
            </a:r>
            <a:r>
              <a:rPr lang="en-IE" sz="1100" b="1" dirty="0">
                <a:solidFill>
                  <a:srgbClr val="000000"/>
                </a:solidFill>
                <a:effectLst/>
                <a:latin typeface="Calibri" panose="020F0502020204030204" pitchFamily="34" charset="0"/>
                <a:ea typeface="Calibri" panose="020F0502020204030204" pitchFamily="34" charset="0"/>
              </a:rPr>
              <a:t>new needs.</a:t>
            </a:r>
          </a:p>
          <a:p>
            <a:pPr algn="just"/>
            <a:endParaRPr lang="en-IE" sz="1100" b="1" dirty="0">
              <a:solidFill>
                <a:srgbClr val="000000"/>
              </a:solidFill>
              <a:effectLst/>
              <a:latin typeface="Calibri" panose="020F0502020204030204" pitchFamily="34" charset="0"/>
              <a:ea typeface="Calibri" panose="020F0502020204030204" pitchFamily="34" charset="0"/>
            </a:endParaRPr>
          </a:p>
          <a:p>
            <a:pPr algn="just"/>
            <a:r>
              <a:rPr lang="en-IE" sz="1100" b="1" dirty="0">
                <a:solidFill>
                  <a:srgbClr val="000000"/>
                </a:solidFill>
                <a:effectLst/>
                <a:latin typeface="Calibri" panose="020F0502020204030204" pitchFamily="34" charset="0"/>
                <a:ea typeface="Calibri" panose="020F0502020204030204" pitchFamily="34" charset="0"/>
              </a:rPr>
              <a:t>Overall organisational arrangements</a:t>
            </a:r>
            <a:r>
              <a:rPr lang="en-IE" sz="1100" dirty="0">
                <a:solidFill>
                  <a:srgbClr val="000000"/>
                </a:solidFill>
                <a:effectLst/>
                <a:latin typeface="Calibri" panose="020F0502020204030204" pitchFamily="34" charset="0"/>
                <a:ea typeface="Calibri" panose="020F0502020204030204" pitchFamily="34" charset="0"/>
              </a:rPr>
              <a:t> of the evaluation work, including data availability, administrative capacity, expertise, reserving necessary financial resources, reflecting on relevant issues to be addressed over the course of the programming period. </a:t>
            </a:r>
          </a:p>
          <a:p>
            <a:pPr algn="just"/>
            <a:endParaRPr lang="en-IE" sz="1100" dirty="0">
              <a:solidFill>
                <a:srgbClr val="000000"/>
              </a:solidFill>
              <a:effectLst/>
              <a:latin typeface="Calibri" panose="020F0502020204030204" pitchFamily="34" charset="0"/>
              <a:ea typeface="Calibri" panose="020F0502020204030204" pitchFamily="34" charset="0"/>
            </a:endParaRPr>
          </a:p>
          <a:p>
            <a:pPr algn="just"/>
            <a:r>
              <a:rPr lang="en-IE" sz="1100" dirty="0">
                <a:solidFill>
                  <a:srgbClr val="000000"/>
                </a:solidFill>
                <a:effectLst/>
                <a:latin typeface="Calibri" panose="020F0502020204030204" pitchFamily="34" charset="0"/>
                <a:ea typeface="Calibri" panose="020F0502020204030204" pitchFamily="34" charset="0"/>
              </a:rPr>
              <a:t>It is also on occasion to consider which r</a:t>
            </a:r>
            <a:r>
              <a:rPr lang="en-IE" sz="1100" b="1" dirty="0">
                <a:solidFill>
                  <a:srgbClr val="000000"/>
                </a:solidFill>
                <a:effectLst/>
                <a:latin typeface="Calibri" panose="020F0502020204030204" pitchFamily="34" charset="0"/>
                <a:ea typeface="Calibri" panose="020F0502020204030204" pitchFamily="34" charset="0"/>
              </a:rPr>
              <a:t>elevant partners could be involved, </a:t>
            </a:r>
            <a:r>
              <a:rPr lang="en-IE" sz="1100" dirty="0">
                <a:solidFill>
                  <a:srgbClr val="000000"/>
                </a:solidFill>
                <a:effectLst/>
                <a:latin typeface="Calibri" panose="020F0502020204030204" pitchFamily="34" charset="0"/>
                <a:ea typeface="Calibri" panose="020F0502020204030204" pitchFamily="34" charset="0"/>
              </a:rPr>
              <a:t>and what type of training needs are being identified  ahead of implementing planned evaluation tasks. </a:t>
            </a:r>
            <a:endParaRPr lang="en-GB" sz="1100" dirty="0">
              <a:effectLst/>
              <a:latin typeface="Calibri" panose="020F0502020204030204" pitchFamily="34" charset="0"/>
              <a:ea typeface="Calibri" panose="020F0502020204030204" pitchFamily="34" charset="0"/>
            </a:endParaRPr>
          </a:p>
          <a:p>
            <a:endParaRPr lang="en-IE" sz="1100" b="1" dirty="0">
              <a:effectLst/>
              <a:latin typeface="Calibri" panose="020F0502020204030204" pitchFamily="34" charset="0"/>
              <a:ea typeface="Calibri" panose="020F0502020204030204" pitchFamily="34" charset="0"/>
            </a:endParaRPr>
          </a:p>
          <a:p>
            <a:r>
              <a:rPr lang="en-IE" sz="1100" b="1" dirty="0">
                <a:effectLst/>
                <a:latin typeface="Calibri" panose="020F0502020204030204" pitchFamily="34" charset="0"/>
                <a:ea typeface="Calibri" panose="020F0502020204030204" pitchFamily="34" charset="0"/>
              </a:rPr>
              <a:t>The Commission provides methodological support and comments to the evaluation plan.  </a:t>
            </a:r>
            <a:endParaRPr lang="en-GB" sz="1100" dirty="0">
              <a:effectLst/>
              <a:latin typeface="Calibri" panose="020F0502020204030204" pitchFamily="34" charset="0"/>
              <a:ea typeface="Calibri" panose="020F0502020204030204" pitchFamily="34" charset="0"/>
            </a:endParaRPr>
          </a:p>
          <a:p>
            <a:endParaRPr lang="en-IE" sz="1100" b="1" dirty="0">
              <a:solidFill>
                <a:srgbClr val="000000"/>
              </a:solidFill>
              <a:effectLst/>
              <a:latin typeface="Calibri" panose="020F0502020204030204" pitchFamily="34" charset="0"/>
              <a:ea typeface="Calibri" panose="020F0502020204030204" pitchFamily="34" charset="0"/>
            </a:endParaRPr>
          </a:p>
          <a:p>
            <a:r>
              <a:rPr lang="en-US" sz="1100" b="1" dirty="0">
                <a:solidFill>
                  <a:srgbClr val="000000"/>
                </a:solidFill>
                <a:effectLst/>
                <a:latin typeface="Calibri" panose="020F0502020204030204" pitchFamily="34" charset="0"/>
                <a:ea typeface="Calibri" panose="020F0502020204030204" pitchFamily="34" charset="0"/>
              </a:rPr>
              <a:t>Planned evaluations, studies and data collection activities:</a:t>
            </a:r>
            <a:endParaRPr lang="en-GB" sz="1100" dirty="0">
              <a:effectLst/>
              <a:latin typeface="Calibri" panose="020F0502020204030204" pitchFamily="34" charset="0"/>
              <a:ea typeface="Calibri" panose="020F0502020204030204" pitchFamily="34" charset="0"/>
            </a:endParaRPr>
          </a:p>
          <a:p>
            <a:r>
              <a:rPr lang="en-US" sz="1100" dirty="0">
                <a:solidFill>
                  <a:srgbClr val="000000"/>
                </a:solidFill>
                <a:effectLst/>
                <a:latin typeface="Calibri" panose="020F0502020204030204" pitchFamily="34" charset="0"/>
                <a:ea typeface="Calibri" panose="020F0502020204030204" pitchFamily="34" charset="0"/>
              </a:rPr>
              <a:t>Section 3 “</a:t>
            </a:r>
            <a:r>
              <a:rPr lang="en-US" sz="1100" i="1" dirty="0">
                <a:solidFill>
                  <a:srgbClr val="000000"/>
                </a:solidFill>
                <a:effectLst/>
                <a:latin typeface="Calibri" panose="020F0502020204030204" pitchFamily="34" charset="0"/>
                <a:ea typeface="Calibri" panose="020F0502020204030204" pitchFamily="34" charset="0"/>
              </a:rPr>
              <a:t>Planning the evaluation</a:t>
            </a:r>
            <a:r>
              <a:rPr lang="en-US" sz="1100" dirty="0">
                <a:solidFill>
                  <a:srgbClr val="000000"/>
                </a:solidFill>
                <a:effectLst/>
                <a:latin typeface="Calibri" panose="020F0502020204030204" pitchFamily="34" charset="0"/>
                <a:ea typeface="Calibri" panose="020F0502020204030204" pitchFamily="34" charset="0"/>
              </a:rPr>
              <a:t>” reports the evaluation activities, their scope and evaluation/research questions and their duration and tentative date.</a:t>
            </a:r>
            <a:endParaRPr lang="en-GB" sz="1100" dirty="0">
              <a:effectLst/>
              <a:latin typeface="Calibri" panose="020F0502020204030204" pitchFamily="34" charset="0"/>
              <a:ea typeface="Calibri" panose="020F0502020204030204" pitchFamily="34" charset="0"/>
            </a:endParaRPr>
          </a:p>
          <a:p>
            <a:pPr marL="342900" lvl="0" indent="-342900">
              <a:lnSpc>
                <a:spcPct val="105000"/>
              </a:lnSpc>
              <a:buFont typeface="+mj-lt"/>
              <a:buAutoNum type="arabicPeriod"/>
            </a:pPr>
            <a:r>
              <a:rPr lang="en-US" sz="1100" dirty="0">
                <a:solidFill>
                  <a:srgbClr val="000000"/>
                </a:solidFill>
                <a:effectLst/>
                <a:latin typeface="Calibri" panose="020F0502020204030204" pitchFamily="34" charset="0"/>
                <a:ea typeface="Times New Roman" panose="02020603050405020304" pitchFamily="18" charset="0"/>
              </a:rPr>
              <a:t>The evaluation activity code “AMIF-EV1” seems to comply with the Mid-Term Evaluation (MTE) requirements as per art. 44 of CPR Regulation. Could Malta clarify whether this evaluation activity corresponds to the Mid-Term Evaluation? In this case, the time frame foreseen (Q3 2024 and Q2 2029) is not in line with regulatory deadline of 31/03/2024.</a:t>
            </a:r>
            <a:endParaRPr lang="en-GB" sz="1100" dirty="0">
              <a:effectLst/>
              <a:latin typeface="Calibri" panose="020F0502020204030204" pitchFamily="34" charset="0"/>
              <a:ea typeface="Calibri" panose="020F0502020204030204" pitchFamily="34" charset="0"/>
            </a:endParaRPr>
          </a:p>
          <a:p>
            <a:pPr marL="457200">
              <a:lnSpc>
                <a:spcPct val="105000"/>
              </a:lnSpc>
            </a:pPr>
            <a:r>
              <a:rPr lang="en-US" sz="1100" dirty="0">
                <a:effectLst/>
                <a:latin typeface="Calibri" panose="020F0502020204030204" pitchFamily="34"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p>
            <a:pPr marL="457200">
              <a:lnSpc>
                <a:spcPct val="105000"/>
              </a:lnSpc>
            </a:pPr>
            <a:r>
              <a:rPr lang="en-US" sz="1100" dirty="0">
                <a:solidFill>
                  <a:srgbClr val="000000"/>
                </a:solidFill>
                <a:effectLst/>
                <a:latin typeface="Calibri" panose="020F0502020204030204" pitchFamily="34" charset="0"/>
                <a:ea typeface="Calibri" panose="020F0502020204030204" pitchFamily="34" charset="0"/>
              </a:rPr>
              <a:t>Moreover, some important elements for the mid-term evaluation should be added, such as:</a:t>
            </a:r>
            <a:endParaRPr lang="en-GB" sz="1100" dirty="0">
              <a:effectLst/>
              <a:latin typeface="Calibri" panose="020F0502020204030204" pitchFamily="34" charset="0"/>
              <a:ea typeface="Calibri" panose="020F0502020204030204" pitchFamily="34" charset="0"/>
            </a:endParaRPr>
          </a:p>
          <a:p>
            <a:pPr marL="742950" lvl="1" indent="-285750">
              <a:lnSpc>
                <a:spcPct val="105000"/>
              </a:lnSpc>
              <a:buFont typeface="Calibri" panose="020F0502020204030204" pitchFamily="34" charset="0"/>
              <a:buChar char="-"/>
            </a:pPr>
            <a:r>
              <a:rPr lang="en-US" sz="1100" dirty="0">
                <a:solidFill>
                  <a:srgbClr val="000000"/>
                </a:solidFill>
                <a:effectLst/>
                <a:latin typeface="Calibri" panose="020F0502020204030204" pitchFamily="34" charset="0"/>
                <a:ea typeface="Times New Roman" panose="02020603050405020304" pitchFamily="18" charset="0"/>
              </a:rPr>
              <a:t>will it be carried out by external experts and if yes,  what types of expert profiles will be sought?</a:t>
            </a:r>
            <a:endParaRPr lang="en-GB" sz="1100" dirty="0">
              <a:effectLst/>
              <a:latin typeface="Calibri" panose="020F0502020204030204" pitchFamily="34" charset="0"/>
              <a:ea typeface="Calibri" panose="020F0502020204030204" pitchFamily="34" charset="0"/>
            </a:endParaRPr>
          </a:p>
          <a:p>
            <a:pPr marL="742950" lvl="1" indent="-285750">
              <a:lnSpc>
                <a:spcPct val="105000"/>
              </a:lnSpc>
              <a:buFont typeface="Calibri" panose="020F0502020204030204" pitchFamily="34" charset="0"/>
              <a:buChar char="-"/>
            </a:pPr>
            <a:r>
              <a:rPr lang="en-US" sz="1100" dirty="0">
                <a:solidFill>
                  <a:srgbClr val="000000"/>
                </a:solidFill>
                <a:effectLst/>
                <a:latin typeface="Calibri" panose="020F0502020204030204" pitchFamily="34" charset="0"/>
                <a:ea typeface="Times New Roman" panose="02020603050405020304" pitchFamily="18" charset="0"/>
              </a:rPr>
              <a:t>Would  the “strategy and implementation division” be carrying out the mid-term evaluation?</a:t>
            </a:r>
            <a:endParaRPr lang="en-GB" sz="1100" dirty="0">
              <a:effectLst/>
              <a:latin typeface="Calibri" panose="020F0502020204030204" pitchFamily="34" charset="0"/>
              <a:ea typeface="Calibri" panose="020F0502020204030204" pitchFamily="34" charset="0"/>
            </a:endParaRPr>
          </a:p>
          <a:p>
            <a:pPr marL="742950" lvl="1" indent="-285750" algn="just">
              <a:lnSpc>
                <a:spcPct val="105000"/>
              </a:lnSpc>
              <a:buFont typeface="Calibri" panose="020F0502020204030204" pitchFamily="34" charset="0"/>
              <a:buChar char="-"/>
            </a:pPr>
            <a:r>
              <a:rPr lang="en-US" sz="1100" dirty="0">
                <a:solidFill>
                  <a:srgbClr val="000000"/>
                </a:solidFill>
                <a:effectLst/>
                <a:latin typeface="Calibri" panose="020F0502020204030204" pitchFamily="34" charset="0"/>
                <a:ea typeface="Times New Roman" panose="02020603050405020304" pitchFamily="18" charset="0"/>
              </a:rPr>
              <a:t>Does the budget take into account this evaluation?</a:t>
            </a:r>
            <a:endParaRPr lang="en-GB" sz="1100" dirty="0">
              <a:effectLst/>
              <a:latin typeface="Calibri" panose="020F0502020204030204" pitchFamily="34" charset="0"/>
              <a:ea typeface="Calibri" panose="020F0502020204030204" pitchFamily="34" charset="0"/>
            </a:endParaRPr>
          </a:p>
          <a:p>
            <a:pPr marL="742950" lvl="1" indent="-285750">
              <a:lnSpc>
                <a:spcPct val="105000"/>
              </a:lnSpc>
              <a:buFont typeface="Calibri" panose="020F0502020204030204" pitchFamily="34" charset="0"/>
              <a:buChar char="-"/>
            </a:pPr>
            <a:r>
              <a:rPr lang="en-US" sz="1100" dirty="0">
                <a:solidFill>
                  <a:srgbClr val="000000"/>
                </a:solidFill>
                <a:effectLst/>
                <a:latin typeface="Calibri" panose="020F0502020204030204" pitchFamily="34" charset="0"/>
                <a:ea typeface="Times New Roman" panose="02020603050405020304" pitchFamily="18" charset="0"/>
              </a:rPr>
              <a:t>What is the timeline of the main mid-term evaluation activities?</a:t>
            </a:r>
            <a:endParaRPr lang="en-GB" sz="1100" dirty="0">
              <a:effectLst/>
              <a:latin typeface="Calibri" panose="020F0502020204030204" pitchFamily="34" charset="0"/>
              <a:ea typeface="Calibri" panose="020F0502020204030204" pitchFamily="34" charset="0"/>
            </a:endParaRPr>
          </a:p>
          <a:p>
            <a:pPr marL="457200">
              <a:lnSpc>
                <a:spcPct val="105000"/>
              </a:lnSpc>
            </a:pPr>
            <a:r>
              <a:rPr lang="en-US" sz="1100" dirty="0">
                <a:effectLst/>
                <a:latin typeface="Calibri" panose="020F0502020204030204" pitchFamily="34"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p>
            <a:pPr marL="457200">
              <a:lnSpc>
                <a:spcPct val="105000"/>
              </a:lnSpc>
            </a:pPr>
            <a:r>
              <a:rPr lang="en-US" sz="1100" dirty="0">
                <a:solidFill>
                  <a:srgbClr val="000000"/>
                </a:solidFill>
                <a:effectLst/>
                <a:latin typeface="Calibri" panose="020F0502020204030204" pitchFamily="34" charset="0"/>
                <a:ea typeface="Calibri" panose="020F0502020204030204" pitchFamily="34" charset="0"/>
              </a:rPr>
              <a:t>In particular, Malta is encouraged to present some information  on the intermediate steps and deliverables (e.g. drafting of the Terms of Reference, draft final report) to ensure that the assignment will be carried out in time i.e. by 31 March 2024.</a:t>
            </a:r>
            <a:endParaRPr lang="en-GB" sz="1100" dirty="0">
              <a:effectLst/>
              <a:latin typeface="Calibri" panose="020F0502020204030204" pitchFamily="34" charset="0"/>
              <a:ea typeface="Calibri" panose="020F0502020204030204" pitchFamily="34" charset="0"/>
            </a:endParaRPr>
          </a:p>
          <a:p>
            <a:pPr marL="457200">
              <a:lnSpc>
                <a:spcPct val="105000"/>
              </a:lnSpc>
            </a:pPr>
            <a:r>
              <a:rPr lang="en-US" sz="1100" dirty="0">
                <a:effectLst/>
                <a:latin typeface="Calibri" panose="020F0502020204030204" pitchFamily="34"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p>
            <a:pPr marL="457200">
              <a:lnSpc>
                <a:spcPct val="105000"/>
              </a:lnSpc>
              <a:spcAft>
                <a:spcPts val="800"/>
              </a:spcAft>
            </a:pPr>
            <a:r>
              <a:rPr lang="en-US" sz="1100" dirty="0">
                <a:solidFill>
                  <a:srgbClr val="000000"/>
                </a:solidFill>
                <a:effectLst/>
                <a:latin typeface="Calibri" panose="020F0502020204030204" pitchFamily="34" charset="0"/>
                <a:ea typeface="Calibri" panose="020F0502020204030204" pitchFamily="34" charset="0"/>
              </a:rPr>
              <a:t>Will Malta use the conclusions of 2014-2020 ex-post evaluation (EPE) as evidence for the MTE of AMIF 2021-2027?  Please note that even though the full evidence/findings from the 2014-2020 EPE may/will be not available for the MTE, Malta could include any early information or even first findings from the 2014-2020 EPE. The data collected within the EPE of 2014-2020 (if available) could become or be considered as a relevant benchmark for the MTE.  An example would be the analysis of the 2014-2020 procedures advancement related to e.g. the timeline/ schedule of calls including steps such as the planned start and end dates of receipt of applications, timing of the selection of beneficiaries and signing contracts with them etc.</a:t>
            </a:r>
            <a:endParaRPr lang="en-GB" sz="1100" dirty="0">
              <a:effectLst/>
              <a:latin typeface="Calibri" panose="020F0502020204030204" pitchFamily="34" charset="0"/>
              <a:ea typeface="Calibri" panose="020F0502020204030204" pitchFamily="34" charset="0"/>
            </a:endParaRPr>
          </a:p>
          <a:p>
            <a:pPr marL="457200"/>
            <a:r>
              <a:rPr lang="en-US" sz="1100" dirty="0">
                <a:solidFill>
                  <a:srgbClr val="000000"/>
                </a:solidFill>
                <a:effectLst/>
                <a:latin typeface="Calibri" panose="020F0502020204030204" pitchFamily="34" charset="0"/>
                <a:ea typeface="Calibri" panose="020F0502020204030204" pitchFamily="34" charset="0"/>
              </a:rPr>
              <a:t>Malta is invited to indicate which data collection methods are going to be used for the MTE. Are there any interviews, surveys, focus groups foreseen? Are beneficiaries also going to be involved via e.g. questionnaires, request for operation level data where relevant? Is the monitoring system in place and fully operational for the MTE? Are there some </a:t>
            </a:r>
            <a:r>
              <a:rPr lang="en-US" sz="1100" dirty="0" err="1">
                <a:solidFill>
                  <a:srgbClr val="000000"/>
                </a:solidFill>
                <a:effectLst/>
                <a:latin typeface="Calibri" panose="020F0502020204030204" pitchFamily="34" charset="0"/>
                <a:ea typeface="Calibri" panose="020F0502020204030204" pitchFamily="34" charset="0"/>
              </a:rPr>
              <a:t>Programme</a:t>
            </a:r>
            <a:r>
              <a:rPr lang="en-US" sz="1100" dirty="0">
                <a:solidFill>
                  <a:srgbClr val="000000"/>
                </a:solidFill>
                <a:effectLst/>
                <a:latin typeface="Calibri" panose="020F0502020204030204" pitchFamily="34" charset="0"/>
                <a:ea typeface="Calibri" panose="020F0502020204030204" pitchFamily="34" charset="0"/>
              </a:rPr>
              <a:t> specific indicators that can be used, as well? Are there any other data limitations for the MTE?</a:t>
            </a:r>
            <a:endParaRPr lang="en-GB" sz="1100" dirty="0">
              <a:effectLst/>
              <a:latin typeface="Calibri" panose="020F0502020204030204" pitchFamily="34" charset="0"/>
              <a:ea typeface="Calibri" panose="020F0502020204030204" pitchFamily="34" charset="0"/>
            </a:endParaRPr>
          </a:p>
          <a:p>
            <a:pPr marL="457200">
              <a:lnSpc>
                <a:spcPct val="105000"/>
              </a:lnSpc>
            </a:pPr>
            <a:r>
              <a:rPr lang="en-US" sz="1100" dirty="0">
                <a:effectLst/>
                <a:latin typeface="Calibri" panose="020F0502020204030204" pitchFamily="34"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p>
            <a:pPr marL="342900" lvl="0" indent="-342900">
              <a:lnSpc>
                <a:spcPct val="105000"/>
              </a:lnSpc>
              <a:spcAft>
                <a:spcPts val="800"/>
              </a:spcAft>
              <a:buFont typeface="+mj-lt"/>
              <a:buAutoNum type="arabicPeriod"/>
            </a:pPr>
            <a:r>
              <a:rPr lang="en-US" sz="1100" dirty="0">
                <a:solidFill>
                  <a:srgbClr val="000000"/>
                </a:solidFill>
                <a:effectLst/>
                <a:latin typeface="Calibri" panose="020F0502020204030204" pitchFamily="34" charset="0"/>
                <a:ea typeface="Times New Roman" panose="02020603050405020304" pitchFamily="18" charset="0"/>
              </a:rPr>
              <a:t>Could Malta clarify whether the evaluation activity code “AMIF-EV3” corresponds to the final (impact) evaluation to be carried out by MS by 30 June 2029 in line with Art 44 (2) of CPR Regulation?</a:t>
            </a:r>
            <a:endParaRPr lang="en-GB" sz="1100" dirty="0">
              <a:effectLst/>
              <a:latin typeface="Calibri" panose="020F0502020204030204" pitchFamily="34" charset="0"/>
              <a:ea typeface="Calibri" panose="020F0502020204030204" pitchFamily="34" charset="0"/>
            </a:endParaRPr>
          </a:p>
          <a:p>
            <a:r>
              <a:rPr lang="en-US" sz="1100" dirty="0">
                <a:effectLst/>
                <a:latin typeface="Calibri" panose="020F0502020204030204" pitchFamily="34"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p>
            <a:r>
              <a:rPr lang="en-IE" sz="1100" b="1" dirty="0">
                <a:solidFill>
                  <a:srgbClr val="000000"/>
                </a:solidFill>
                <a:effectLst/>
                <a:latin typeface="Calibri" panose="020F0502020204030204" pitchFamily="34" charset="0"/>
                <a:ea typeface="Calibri" panose="020F0502020204030204" pitchFamily="34" charset="0"/>
              </a:rPr>
              <a:t>Budget</a:t>
            </a:r>
            <a:endParaRPr lang="en-GB" sz="1100" dirty="0">
              <a:effectLst/>
              <a:latin typeface="Calibri" panose="020F0502020204030204" pitchFamily="34" charset="0"/>
              <a:ea typeface="Calibri" panose="020F0502020204030204" pitchFamily="34" charset="0"/>
            </a:endParaRPr>
          </a:p>
          <a:p>
            <a:pPr marL="342900" lvl="0" indent="-342900">
              <a:lnSpc>
                <a:spcPct val="105000"/>
              </a:lnSpc>
              <a:spcAft>
                <a:spcPts val="800"/>
              </a:spcAft>
              <a:buFont typeface="+mj-lt"/>
              <a:buAutoNum type="arabicPeriod"/>
            </a:pPr>
            <a:r>
              <a:rPr lang="en-GB" sz="1100" dirty="0">
                <a:effectLst/>
                <a:latin typeface="Calibri" panose="020F0502020204030204" pitchFamily="34" charset="0"/>
                <a:ea typeface="Times New Roman" panose="02020603050405020304" pitchFamily="18" charset="0"/>
              </a:rPr>
              <a:t>Malta is invited to reflect on the current budget foreseen for carrying out evaluation activities included in the Plan. Considering the above questions related to the MTE and the final (impact) evaluation, some additional calculations might be needed to make sure the sufficient resources are put aside including internal training, if considered necessary.</a:t>
            </a:r>
            <a:endParaRPr lang="en-GB" sz="1100" dirty="0">
              <a:effectLst/>
              <a:latin typeface="Calibri" panose="020F0502020204030204" pitchFamily="34" charset="0"/>
              <a:ea typeface="Calibri" panose="020F0502020204030204" pitchFamily="34" charset="0"/>
            </a:endParaRPr>
          </a:p>
          <a:p>
            <a:pPr marL="457200"/>
            <a:r>
              <a:rPr lang="en-IE" sz="1100" dirty="0">
                <a:effectLst/>
                <a:latin typeface="Calibri" panose="020F0502020204030204" pitchFamily="34" charset="0"/>
                <a:ea typeface="Calibri" panose="020F0502020204030204" pitchFamily="34" charset="0"/>
              </a:rPr>
              <a:t>Please note that in accordance with the Article 36 (1) of the CPR Regulation “at the initiative of a Member State, the Funds may support actions, which may concern previous and subsequent programming periods, necessary for the effective administration and use of those Funds, including for the capacity building of the partners referred to in Article 8(1), as well as to provide financing for carrying out, inter alia, functions such as preparation, training, management, monitoring, evaluation, visibility and communication”.</a:t>
            </a:r>
            <a:endParaRPr lang="en-GB" sz="1100" dirty="0">
              <a:effectLst/>
              <a:latin typeface="Calibri" panose="020F0502020204030204" pitchFamily="34" charset="0"/>
              <a:ea typeface="Calibri" panose="020F0502020204030204" pitchFamily="34"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831B922D-1F8E-4D87-95D7-46938A3B8726}" type="slidenum">
              <a:rPr lang="en-GB" smtClean="0"/>
              <a:t>3</a:t>
            </a:fld>
            <a:endParaRPr lang="en-GB"/>
          </a:p>
        </p:txBody>
      </p:sp>
    </p:spTree>
    <p:extLst>
      <p:ext uri="{BB962C8B-B14F-4D97-AF65-F5344CB8AC3E}">
        <p14:creationId xmlns:p14="http://schemas.microsoft.com/office/powerpoint/2010/main" val="2691204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Evaluation Framework diagram below, representing how project needs are taken into consideration</a:t>
            </a:r>
          </a:p>
          <a:p>
            <a:endParaRPr lang="en-GB" dirty="0"/>
          </a:p>
          <a:p>
            <a:endParaRPr lang="en-GB" dirty="0"/>
          </a:p>
          <a:p>
            <a:pPr marL="0" indent="0">
              <a:buNone/>
            </a:pPr>
            <a:r>
              <a:rPr lang="en-GB" sz="1200" b="1" dirty="0">
                <a:solidFill>
                  <a:srgbClr val="000000"/>
                </a:solidFill>
                <a:latin typeface="Arial" panose="020B0604020202020204" pitchFamily="34" charset="0"/>
                <a:cs typeface="Arial" panose="020B0604020202020204" pitchFamily="34" charset="0"/>
              </a:rPr>
              <a:t>Regulation (EU) 2021/1147 of the European Parliament and of the Council Establishing the Asylum, Migration and Integration Fund. </a:t>
            </a:r>
          </a:p>
          <a:p>
            <a:pPr marL="0" indent="0">
              <a:buNone/>
            </a:pPr>
            <a:r>
              <a:rPr lang="en-GB" sz="1200" b="1" dirty="0">
                <a:solidFill>
                  <a:srgbClr val="000000"/>
                </a:solidFill>
                <a:latin typeface="Arial" panose="020B0604020202020204" pitchFamily="34" charset="0"/>
                <a:cs typeface="Arial" panose="020B0604020202020204" pitchFamily="34" charset="0"/>
              </a:rPr>
              <a:t>Regulation (EU) 2021/1060 of the European Parliament and of the Council of 24 June 2021 (CPR). </a:t>
            </a:r>
          </a:p>
          <a:p>
            <a:endParaRPr lang="en-GB" sz="1200" dirty="0">
              <a:solidFill>
                <a:srgbClr val="000000"/>
              </a:solidFill>
              <a:latin typeface="Arial" panose="020B0604020202020204" pitchFamily="34" charset="0"/>
              <a:cs typeface="Arial" panose="020B0604020202020204" pitchFamily="34" charset="0"/>
            </a:endParaRPr>
          </a:p>
          <a:p>
            <a:r>
              <a:rPr lang="en-GB" sz="1200" dirty="0">
                <a:solidFill>
                  <a:srgbClr val="000000"/>
                </a:solidFill>
                <a:latin typeface="Arial" panose="020B0604020202020204" pitchFamily="34" charset="0"/>
                <a:cs typeface="Arial" panose="020B0604020202020204" pitchFamily="34" charset="0"/>
              </a:rPr>
              <a:t>In line with Article 44 of the CPR, it shall be the obligation of each Member State or Managing Authority to: </a:t>
            </a:r>
          </a:p>
          <a:p>
            <a:r>
              <a:rPr lang="en-GB" sz="1200" dirty="0">
                <a:solidFill>
                  <a:srgbClr val="000000"/>
                </a:solidFill>
                <a:latin typeface="Arial" panose="020B0604020202020204" pitchFamily="34" charset="0"/>
                <a:cs typeface="Arial" panose="020B0604020202020204" pitchFamily="34" charset="0"/>
              </a:rPr>
              <a:t>carry out evaluations of the programme related to one or more of the following criteria: effectiveness, efficiency, relevance, coherence and Union added value, with the aim to improve the quality of the design and implementation of programmes; </a:t>
            </a:r>
          </a:p>
          <a:p>
            <a:r>
              <a:rPr lang="en-GB" sz="1200" dirty="0">
                <a:solidFill>
                  <a:srgbClr val="000000"/>
                </a:solidFill>
                <a:latin typeface="Arial" panose="020B0604020202020204" pitchFamily="34" charset="0"/>
                <a:cs typeface="Arial" panose="020B0604020202020204" pitchFamily="34" charset="0"/>
              </a:rPr>
              <a:t>evaluations may also cover other relevant criteria, such as inclusiveness, non-discrimination and visibility*; </a:t>
            </a:r>
          </a:p>
          <a:p>
            <a:r>
              <a:rPr lang="en-GB" sz="1200" dirty="0">
                <a:solidFill>
                  <a:srgbClr val="000000"/>
                </a:solidFill>
                <a:latin typeface="Arial" panose="020B0604020202020204" pitchFamily="34" charset="0"/>
                <a:cs typeface="Arial" panose="020B0604020202020204" pitchFamily="34" charset="0"/>
              </a:rPr>
              <a:t>draw up an evaluation plan which may cover more than one programme**; </a:t>
            </a:r>
          </a:p>
          <a:p>
            <a:r>
              <a:rPr lang="en-GB" sz="1200" dirty="0">
                <a:solidFill>
                  <a:srgbClr val="000000"/>
                </a:solidFill>
                <a:latin typeface="Arial" panose="020B0604020202020204" pitchFamily="34" charset="0"/>
                <a:cs typeface="Arial" panose="020B0604020202020204" pitchFamily="34" charset="0"/>
              </a:rPr>
              <a:t>evaluations shall be entrusted to internal or external experts who are functionally independent***; </a:t>
            </a:r>
          </a:p>
          <a:p>
            <a:r>
              <a:rPr lang="en-GB" sz="1200" dirty="0">
                <a:solidFill>
                  <a:srgbClr val="000000"/>
                </a:solidFill>
                <a:latin typeface="Arial" panose="020B0604020202020204" pitchFamily="34" charset="0"/>
                <a:cs typeface="Arial" panose="020B0604020202020204" pitchFamily="34" charset="0"/>
              </a:rPr>
              <a:t>shall ensure the necessary procedures are set up to produce and collect the data necessary for evaluations****; </a:t>
            </a:r>
          </a:p>
          <a:p>
            <a:r>
              <a:rPr lang="en-GB" sz="1200" dirty="0">
                <a:solidFill>
                  <a:srgbClr val="000000"/>
                </a:solidFill>
                <a:latin typeface="Arial" panose="020B0604020202020204" pitchFamily="34" charset="0"/>
                <a:cs typeface="Arial" panose="020B0604020202020204" pitchFamily="34" charset="0"/>
              </a:rPr>
              <a:t>submit the evaluation plan to the monitoring committee no later than one year after the decision approving the programme*****; </a:t>
            </a:r>
          </a:p>
          <a:p>
            <a:r>
              <a:rPr lang="en-GB" sz="1200" dirty="0">
                <a:solidFill>
                  <a:srgbClr val="000000"/>
                </a:solidFill>
                <a:latin typeface="Arial" panose="020B0604020202020204" pitchFamily="34" charset="0"/>
                <a:cs typeface="Arial" panose="020B0604020202020204" pitchFamily="34" charset="0"/>
              </a:rPr>
              <a:t>Complete a mid-term evaluation by March 31, 2024******; </a:t>
            </a:r>
          </a:p>
          <a:p>
            <a:r>
              <a:rPr lang="en-GB" sz="1200" dirty="0">
                <a:solidFill>
                  <a:srgbClr val="000000"/>
                </a:solidFill>
                <a:latin typeface="Arial" panose="020B0604020202020204" pitchFamily="34" charset="0"/>
                <a:cs typeface="Arial" panose="020B0604020202020204" pitchFamily="34" charset="0"/>
              </a:rPr>
              <a:t>All evaluations shall be published on the website referred to in Article 49(1) </a:t>
            </a:r>
          </a:p>
          <a:p>
            <a:r>
              <a:rPr lang="en-GB" sz="1200" dirty="0">
                <a:solidFill>
                  <a:srgbClr val="000000"/>
                </a:solidFill>
                <a:latin typeface="Arial" panose="020B0604020202020204" pitchFamily="34" charset="0"/>
                <a:cs typeface="Arial" panose="020B0604020202020204" pitchFamily="34" charset="0"/>
              </a:rPr>
              <a:t>Complete a final evaluation assessing the impact of the programme to be carried out by 30 June 2029******. </a:t>
            </a:r>
          </a:p>
          <a:p>
            <a:endParaRPr lang="en-GB" dirty="0"/>
          </a:p>
        </p:txBody>
      </p:sp>
      <p:sp>
        <p:nvSpPr>
          <p:cNvPr id="4" name="Slide Number Placeholder 3"/>
          <p:cNvSpPr>
            <a:spLocks noGrp="1"/>
          </p:cNvSpPr>
          <p:nvPr>
            <p:ph type="sldNum" sz="quarter" idx="5"/>
          </p:nvPr>
        </p:nvSpPr>
        <p:spPr/>
        <p:txBody>
          <a:bodyPr/>
          <a:lstStyle/>
          <a:p>
            <a:fld id="{831B922D-1F8E-4D87-95D7-46938A3B8726}" type="slidenum">
              <a:rPr lang="en-GB" smtClean="0"/>
              <a:t>4</a:t>
            </a:fld>
            <a:endParaRPr lang="en-GB"/>
          </a:p>
        </p:txBody>
      </p:sp>
    </p:spTree>
    <p:extLst>
      <p:ext uri="{BB962C8B-B14F-4D97-AF65-F5344CB8AC3E}">
        <p14:creationId xmlns:p14="http://schemas.microsoft.com/office/powerpoint/2010/main" val="3865183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a:t>E.g. Conscious of the nature of the target groups of this programme, cultural mediators will be roped in to facilitate consultation and data gathering processes with some of the programme target groups</a:t>
            </a:r>
          </a:p>
          <a:p>
            <a:endParaRPr lang="en-GB" sz="2400" dirty="0"/>
          </a:p>
          <a:p>
            <a:r>
              <a:rPr lang="en-GB" sz="2400" dirty="0"/>
              <a:t>Where the evaluation unit is entrusted to be the specific central unit to coordinate and lead these evaluation activities across all EU funded programmes.</a:t>
            </a:r>
            <a:endParaRPr lang="en-GB" sz="1100" dirty="0"/>
          </a:p>
        </p:txBody>
      </p:sp>
      <p:sp>
        <p:nvSpPr>
          <p:cNvPr id="4" name="Slide Number Placeholder 3"/>
          <p:cNvSpPr>
            <a:spLocks noGrp="1"/>
          </p:cNvSpPr>
          <p:nvPr>
            <p:ph type="sldNum" sz="quarter" idx="5"/>
          </p:nvPr>
        </p:nvSpPr>
        <p:spPr/>
        <p:txBody>
          <a:bodyPr/>
          <a:lstStyle/>
          <a:p>
            <a:fld id="{831B922D-1F8E-4D87-95D7-46938A3B8726}" type="slidenum">
              <a:rPr lang="en-GB" smtClean="0"/>
              <a:t>5</a:t>
            </a:fld>
            <a:endParaRPr lang="en-GB"/>
          </a:p>
        </p:txBody>
      </p:sp>
    </p:spTree>
    <p:extLst>
      <p:ext uri="{BB962C8B-B14F-4D97-AF65-F5344CB8AC3E}">
        <p14:creationId xmlns:p14="http://schemas.microsoft.com/office/powerpoint/2010/main" val="3505451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250" y="809625"/>
            <a:ext cx="7192963" cy="4046538"/>
          </a:xfrm>
        </p:spPr>
      </p:sp>
      <p:sp>
        <p:nvSpPr>
          <p:cNvPr id="3" name="Notes Placeholder 2"/>
          <p:cNvSpPr>
            <a:spLocks noGrp="1"/>
          </p:cNvSpPr>
          <p:nvPr>
            <p:ph type="body" idx="1"/>
          </p:nvPr>
        </p:nvSpPr>
        <p:spPr/>
        <p:txBody>
          <a:bodyPr>
            <a:normAutofit/>
          </a:bodyPr>
          <a:lstStyle/>
          <a:p>
            <a:pPr algn="just"/>
            <a:endParaRPr lang="en-GB"/>
          </a:p>
        </p:txBody>
      </p:sp>
      <p:sp>
        <p:nvSpPr>
          <p:cNvPr id="4" name="Slide Number Placeholder 3"/>
          <p:cNvSpPr>
            <a:spLocks noGrp="1"/>
          </p:cNvSpPr>
          <p:nvPr>
            <p:ph type="sldNum" sz="quarter" idx="10"/>
          </p:nvPr>
        </p:nvSpPr>
        <p:spPr/>
        <p:txBody>
          <a:bodyPr/>
          <a:lstStyle/>
          <a:p>
            <a:pPr>
              <a:defRPr/>
            </a:pPr>
            <a:fld id="{5DF36AB7-1D5F-4C6B-9538-AE8BA5EA3C05}" type="slidenum">
              <a:rPr lang="en-GB" smtClean="0"/>
              <a:pPr>
                <a:defRPr/>
              </a:pPr>
              <a:t>6</a:t>
            </a:fld>
            <a:endParaRPr lang="en-GB"/>
          </a:p>
        </p:txBody>
      </p:sp>
    </p:spTree>
    <p:extLst>
      <p:ext uri="{BB962C8B-B14F-4D97-AF65-F5344CB8AC3E}">
        <p14:creationId xmlns:p14="http://schemas.microsoft.com/office/powerpoint/2010/main" val="2850298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831B922D-1F8E-4D87-95D7-46938A3B8726}" type="slidenum">
              <a:rPr lang="en-GB" smtClean="0"/>
              <a:t>7</a:t>
            </a:fld>
            <a:endParaRPr lang="en-GB"/>
          </a:p>
        </p:txBody>
      </p:sp>
    </p:spTree>
    <p:extLst>
      <p:ext uri="{BB962C8B-B14F-4D97-AF65-F5344CB8AC3E}">
        <p14:creationId xmlns:p14="http://schemas.microsoft.com/office/powerpoint/2010/main" val="1467182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900" marR="179070" algn="just" fontAlgn="base">
              <a:lnSpc>
                <a:spcPct val="107000"/>
              </a:lnSpc>
              <a:spcAft>
                <a:spcPts val="800"/>
              </a:spcAft>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Having a clear indication of the data that needs to be gathered would result in more efficiency, more robust evidence that address the objectives of the evaluation and ensure triangulation of data thereby ensuring better quality and reliable outcomes.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88900" marR="179070" algn="just" fontAlgn="base">
              <a:lnSpc>
                <a:spcPct val="107000"/>
              </a:lnSpc>
              <a:spcAft>
                <a:spcPts val="800"/>
              </a:spcAft>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Calibri" panose="020F0502020204030204" pitchFamily="34" charset="0"/>
              </a:rPr>
              <a:t>The aim of the preparatory study is to gather information on the specific data sets that would be required to implement the proposed evaluation activities for each priority and provide for adequate monitoring feeding into the evaluation.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Speaking points: </a:t>
            </a:r>
            <a:br>
              <a:rPr lang="en-GB" dirty="0"/>
            </a:br>
            <a:r>
              <a:rPr lang="en-GB" dirty="0"/>
              <a:t>The availability and usefulness of data is essential for </a:t>
            </a:r>
            <a:r>
              <a:rPr lang="en-GB" b="1" dirty="0"/>
              <a:t>effectiveness and efficiency of each evaluation exercise is to be ensured.</a:t>
            </a:r>
            <a:r>
              <a:rPr lang="en-GB" dirty="0"/>
              <a:t> For this reason, we are planning to launch a Data Availability Study in the coming months to ensure that all evaluation actions have access to reliable, suitable, and sufficient data 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lvl="0"/>
            <a:r>
              <a:rPr lang="en-GB" sz="1200" dirty="0"/>
              <a:t>Gather specific data sets essential for evaluation activities and monitoring in each priority area.</a:t>
            </a:r>
            <a:endParaRPr lang="en-US" sz="1200" dirty="0"/>
          </a:p>
          <a:p>
            <a:pPr lvl="0"/>
            <a:r>
              <a:rPr lang="en-GB" sz="1200" u="sng" dirty="0"/>
              <a:t>IMP: Assess available data types and formats within thematic areas of the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following </a:t>
            </a:r>
            <a:r>
              <a:rPr lang="en-GB" b="1" dirty="0"/>
              <a:t>questions may be used as a guide to implement this exercise: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What data is needed to assess the expected changes as a result of the intervention and with respect to the policy area?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Is data already being gathered such as (when delivering the service, to report on the implementation of a given EU directive/regulation, to collect national statistics, to monitor policy progress)? If yes, how can data be accessed?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To identify what type of data agreements are needed and with whom. - If not, what data is required and from which source may this be obtained? –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Who is responsible to collect this data? - How and for which period is this data needed?</a:t>
            </a:r>
          </a:p>
          <a:p>
            <a:endParaRPr lang="en-GB" dirty="0"/>
          </a:p>
        </p:txBody>
      </p:sp>
      <p:sp>
        <p:nvSpPr>
          <p:cNvPr id="4" name="Slide Number Placeholder 3"/>
          <p:cNvSpPr>
            <a:spLocks noGrp="1"/>
          </p:cNvSpPr>
          <p:nvPr>
            <p:ph type="sldNum" sz="quarter" idx="5"/>
          </p:nvPr>
        </p:nvSpPr>
        <p:spPr/>
        <p:txBody>
          <a:bodyPr/>
          <a:lstStyle/>
          <a:p>
            <a:fld id="{831B922D-1F8E-4D87-95D7-46938A3B8726}" type="slidenum">
              <a:rPr lang="en-GB" smtClean="0"/>
              <a:t>8</a:t>
            </a:fld>
            <a:endParaRPr lang="en-GB"/>
          </a:p>
        </p:txBody>
      </p:sp>
    </p:spTree>
    <p:extLst>
      <p:ext uri="{BB962C8B-B14F-4D97-AF65-F5344CB8AC3E}">
        <p14:creationId xmlns:p14="http://schemas.microsoft.com/office/powerpoint/2010/main" val="3759298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265" marR="179070" algn="just" fontAlgn="base">
              <a:lnSpc>
                <a:spcPct val="107000"/>
              </a:lnSpc>
              <a:spcAft>
                <a:spcPts val="800"/>
              </a:spcAft>
            </a:pPr>
            <a:r>
              <a:rPr lang="en-GB" sz="1800" kern="0" dirty="0">
                <a:effectLst/>
                <a:latin typeface="Arial" panose="020B0604020202020204" pitchFamily="34" charset="0"/>
                <a:ea typeface="Times New Roman" panose="02020603050405020304" pitchFamily="18" charset="0"/>
                <a:cs typeface="Times New Roman" panose="02020603050405020304" pitchFamily="18" charset="0"/>
              </a:rPr>
              <a:t>Rationale: </a:t>
            </a:r>
          </a:p>
          <a:p>
            <a:pPr marL="88265" marR="179070" algn="just" fontAlgn="base">
              <a:lnSpc>
                <a:spcPct val="107000"/>
              </a:lnSpc>
              <a:spcAft>
                <a:spcPts val="800"/>
              </a:spcAft>
            </a:pPr>
            <a:r>
              <a:rPr lang="en-GB" sz="1800" kern="0" dirty="0">
                <a:effectLst/>
                <a:latin typeface="Arial" panose="020B0604020202020204" pitchFamily="34" charset="0"/>
                <a:ea typeface="Times New Roman" panose="02020603050405020304" pitchFamily="18" charset="0"/>
                <a:cs typeface="Times New Roman" panose="02020603050405020304" pitchFamily="18" charset="0"/>
              </a:rPr>
              <a:t>This will consist in a </a:t>
            </a:r>
            <a:r>
              <a:rPr lang="en-GB" sz="1800" b="1" kern="0" dirty="0">
                <a:effectLst/>
                <a:latin typeface="Arial" panose="020B0604020202020204" pitchFamily="34" charset="0"/>
                <a:ea typeface="Times New Roman" panose="02020603050405020304" pitchFamily="18" charset="0"/>
                <a:cs typeface="Times New Roman" panose="02020603050405020304" pitchFamily="18" charset="0"/>
              </a:rPr>
              <a:t>Communication Evaluation</a:t>
            </a:r>
            <a:r>
              <a:rPr lang="en-GB" sz="1800" kern="0" dirty="0">
                <a:effectLst/>
                <a:latin typeface="Arial" panose="020B0604020202020204" pitchFamily="34" charset="0"/>
                <a:ea typeface="Times New Roman" panose="02020603050405020304" pitchFamily="18" charset="0"/>
                <a:cs typeface="Times New Roman" panose="02020603050405020304" pitchFamily="18" charset="0"/>
              </a:rPr>
              <a:t> study. This evaluation will be conducted to evaluate specifically the impact of the communication activities foreseen as part of the implementation of the applicable EU funded programmes in Malta. This would help to demonstrate the </a:t>
            </a:r>
            <a:r>
              <a:rPr lang="en-GB" sz="1800" b="1" kern="0" dirty="0">
                <a:effectLst/>
                <a:latin typeface="Arial" panose="020B0604020202020204" pitchFamily="34" charset="0"/>
                <a:ea typeface="Times New Roman" panose="02020603050405020304" pitchFamily="18" charset="0"/>
                <a:cs typeface="Times New Roman" panose="02020603050405020304" pitchFamily="18" charset="0"/>
              </a:rPr>
              <a:t>effectiveness </a:t>
            </a:r>
            <a:r>
              <a:rPr lang="en-GB" sz="1800" kern="0" dirty="0">
                <a:effectLst/>
                <a:latin typeface="Arial" panose="020B0604020202020204" pitchFamily="34" charset="0"/>
                <a:ea typeface="Times New Roman" panose="02020603050405020304" pitchFamily="18" charset="0"/>
                <a:cs typeface="Times New Roman" panose="02020603050405020304" pitchFamily="18" charset="0"/>
              </a:rPr>
              <a:t>of communication activities in achieving their intended outcomes and impact such as raising awareness on how funds were used and seen to be used.</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88265" marR="179070" fontAlgn="base">
              <a:lnSpc>
                <a:spcPct val="107000"/>
              </a:lnSpc>
              <a:spcAft>
                <a:spcPts val="800"/>
              </a:spcAft>
            </a:pPr>
            <a:endParaRPr lang="en-GB" sz="1800" kern="100" dirty="0">
              <a:effectLst/>
              <a:latin typeface="Arial" panose="020B0604020202020204" pitchFamily="34" charset="0"/>
              <a:ea typeface="Calibri" panose="020F0502020204030204" pitchFamily="34" charset="0"/>
              <a:cs typeface="Times New Roman" panose="02020603050405020304" pitchFamily="18" charset="0"/>
            </a:endParaRPr>
          </a:p>
          <a:p>
            <a:pPr marL="88265" marR="179070" fontAlgn="base">
              <a:lnSpc>
                <a:spcPct val="107000"/>
              </a:lnSpc>
              <a:spcAft>
                <a:spcPts val="800"/>
              </a:spcAft>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Methodological Approach: </a:t>
            </a:r>
          </a:p>
          <a:p>
            <a:pPr marL="88265" marR="179070" fontAlgn="base">
              <a:lnSpc>
                <a:spcPct val="107000"/>
              </a:lnSpc>
              <a:spcAft>
                <a:spcPts val="800"/>
              </a:spcAft>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This evaluation activity would require the proposed methodological approaches: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88265" marR="179070" algn="just" fontAlgn="base">
              <a:lnSpc>
                <a:spcPct val="107000"/>
              </a:lnSpc>
              <a:spcAft>
                <a:spcPts val="800"/>
              </a:spcAft>
            </a:pPr>
            <a:r>
              <a:rPr lang="en-GB" sz="1800"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79070" lvl="0" indent="-342900" algn="just" fontAlgn="base">
              <a:lnSpc>
                <a:spcPct val="107000"/>
              </a:lnSpc>
              <a:buSzPts val="1100"/>
              <a:buFont typeface="Symbol" panose="05050102010706020507" pitchFamily="18" charset="2"/>
              <a:buChar char="-"/>
            </a:pPr>
            <a:r>
              <a:rPr lang="en-GB" sz="1800" kern="0" dirty="0">
                <a:effectLst/>
                <a:latin typeface="Arial" panose="020B0604020202020204" pitchFamily="34" charset="0"/>
                <a:ea typeface="Times New Roman" panose="02020603050405020304" pitchFamily="18" charset="0"/>
                <a:cs typeface="Calibri" panose="020F0502020204030204" pitchFamily="34" charset="0"/>
              </a:rPr>
              <a:t>Desk research on the communication methods and materials and any available data analytics.</a:t>
            </a:r>
            <a:endParaRPr lang="en-GB" sz="1800" kern="100" dirty="0">
              <a:effectLst/>
              <a:latin typeface="Calibri" panose="020F0502020204030204" pitchFamily="34" charset="0"/>
              <a:ea typeface="Calibri" panose="020F0502020204030204" pitchFamily="34" charset="0"/>
              <a:cs typeface="Calibri" panose="020F0502020204030204" pitchFamily="34" charset="0"/>
            </a:endParaRPr>
          </a:p>
          <a:p>
            <a:pPr marL="342900" marR="179070" lvl="0" indent="-342900" algn="just" fontAlgn="base">
              <a:lnSpc>
                <a:spcPct val="107000"/>
              </a:lnSpc>
              <a:spcAft>
                <a:spcPts val="800"/>
              </a:spcAft>
              <a:buSzPts val="1100"/>
              <a:buFont typeface="Symbol" panose="05050102010706020507" pitchFamily="18" charset="2"/>
              <a:buChar char="-"/>
            </a:pPr>
            <a:r>
              <a:rPr lang="en-GB" sz="1800" kern="0" dirty="0">
                <a:effectLst/>
                <a:latin typeface="Arial" panose="020B0604020202020204" pitchFamily="34" charset="0"/>
                <a:ea typeface="Times New Roman" panose="02020603050405020304" pitchFamily="18" charset="0"/>
                <a:cs typeface="Calibri" panose="020F0502020204030204" pitchFamily="34" charset="0"/>
              </a:rPr>
              <a:t>Carrying out of focus groups and possibly surveys including with the involvement of key stakeholders.</a:t>
            </a:r>
            <a:endParaRPr lang="en-GB" sz="1800" kern="100" dirty="0">
              <a:effectLst/>
              <a:latin typeface="Calibri" panose="020F0502020204030204" pitchFamily="34" charset="0"/>
              <a:ea typeface="Calibri" panose="020F0502020204030204" pitchFamily="34" charset="0"/>
              <a:cs typeface="Calibri" panose="020F0502020204030204" pitchFamily="34" charset="0"/>
            </a:endParaRPr>
          </a:p>
          <a:p>
            <a:pPr marR="179070" algn="just" fontAlgn="base">
              <a:lnSpc>
                <a:spcPct val="107000"/>
              </a:lnSpc>
              <a:spcAft>
                <a:spcPts val="800"/>
              </a:spcAft>
            </a:pPr>
            <a:r>
              <a:rPr lang="en-GB" sz="1800"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88265" marR="179070" algn="just" fontAlgn="base">
              <a:lnSpc>
                <a:spcPct val="107000"/>
              </a:lnSpc>
              <a:spcAft>
                <a:spcPts val="800"/>
              </a:spcAft>
            </a:pPr>
            <a:r>
              <a:rPr lang="en-U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Main Evaluation Questions: </a:t>
            </a:r>
          </a:p>
          <a:p>
            <a:pPr marL="88265" marR="179070" algn="just" fontAlgn="base">
              <a:lnSpc>
                <a:spcPct val="107000"/>
              </a:lnSpc>
              <a:spcAft>
                <a:spcPts val="800"/>
              </a:spcAft>
            </a:pPr>
            <a:r>
              <a:rPr lang="en-U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It is expected that these high-level evaluation questions are used to serve as a basis for evaluation. These evaluation questions are to serve as a general guidance, and do not prejudice the final set of evaluation questions to be adopted for this evaluation.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88265" marR="179070" algn="just" fontAlgn="base">
              <a:lnSpc>
                <a:spcPct val="107000"/>
              </a:lnSpc>
              <a:spcAft>
                <a:spcPts val="800"/>
              </a:spcAft>
            </a:pPr>
            <a:r>
              <a:rPr lang="en-U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88265" marR="179070" algn="just" fontAlgn="base">
              <a:lnSpc>
                <a:spcPct val="107000"/>
              </a:lnSpc>
              <a:spcAft>
                <a:spcPts val="800"/>
              </a:spcAft>
            </a:pPr>
            <a:r>
              <a:rPr lang="en-U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88265" marR="179070" algn="just" fontAlgn="base">
              <a:lnSpc>
                <a:spcPct val="107000"/>
              </a:lnSpc>
              <a:spcAft>
                <a:spcPts val="800"/>
              </a:spcAft>
            </a:pPr>
            <a:r>
              <a:rPr lang="en-U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 what extent have the target groups become aware of the key messages and information conveyed through the communication activities?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88265" marR="179070" algn="just" fontAlgn="base">
              <a:lnSpc>
                <a:spcPct val="107000"/>
              </a:lnSpc>
              <a:spcAft>
                <a:spcPts val="800"/>
              </a:spcAft>
            </a:pPr>
            <a:r>
              <a:rPr lang="en-U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88265" marR="179070" algn="just" fontAlgn="base">
              <a:lnSpc>
                <a:spcPct val="107000"/>
              </a:lnSpc>
              <a:spcAft>
                <a:spcPts val="800"/>
              </a:spcAft>
            </a:pPr>
            <a:r>
              <a:rPr lang="en-U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Has there been any notable change in the level of public knowledge about the outcomes and impact of EU funded interventions?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88265" marR="179070" algn="just" fontAlgn="base">
              <a:lnSpc>
                <a:spcPct val="107000"/>
              </a:lnSpc>
              <a:spcAft>
                <a:spcPts val="800"/>
              </a:spcAft>
            </a:pPr>
            <a:r>
              <a:rPr lang="en-U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179070" algn="just" fontAlgn="base">
              <a:lnSpc>
                <a:spcPct val="107000"/>
              </a:lnSpc>
              <a:spcAft>
                <a:spcPts val="800"/>
              </a:spcAft>
            </a:pPr>
            <a:r>
              <a:rPr lang="en-GB" sz="1800"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i="1" dirty="0"/>
          </a:p>
        </p:txBody>
      </p:sp>
      <p:sp>
        <p:nvSpPr>
          <p:cNvPr id="4" name="Slide Number Placeholder 3"/>
          <p:cNvSpPr>
            <a:spLocks noGrp="1"/>
          </p:cNvSpPr>
          <p:nvPr>
            <p:ph type="sldNum" sz="quarter" idx="5"/>
          </p:nvPr>
        </p:nvSpPr>
        <p:spPr/>
        <p:txBody>
          <a:bodyPr/>
          <a:lstStyle/>
          <a:p>
            <a:fld id="{831B922D-1F8E-4D87-95D7-46938A3B8726}" type="slidenum">
              <a:rPr lang="en-GB" smtClean="0"/>
              <a:t>9</a:t>
            </a:fld>
            <a:endParaRPr lang="en-GB"/>
          </a:p>
        </p:txBody>
      </p:sp>
    </p:spTree>
    <p:extLst>
      <p:ext uri="{BB962C8B-B14F-4D97-AF65-F5344CB8AC3E}">
        <p14:creationId xmlns:p14="http://schemas.microsoft.com/office/powerpoint/2010/main" val="3262371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9535" marR="179070" algn="just" fontAlgn="base">
              <a:lnSpc>
                <a:spcPct val="107000"/>
              </a:lnSpc>
              <a:spcAft>
                <a:spcPts val="800"/>
              </a:spcAft>
            </a:pPr>
            <a:r>
              <a:rPr lang="en-GB" sz="1200" kern="100" dirty="0">
                <a:effectLst/>
                <a:latin typeface="Arial" panose="020B0604020202020204" pitchFamily="34" charset="0"/>
                <a:ea typeface="Calibri" panose="020F0502020204030204" pitchFamily="34" charset="0"/>
                <a:cs typeface="Times New Roman" panose="02020603050405020304" pitchFamily="18" charset="0"/>
              </a:rPr>
              <a:t>Rationale: </a:t>
            </a:r>
          </a:p>
          <a:p>
            <a:pPr marL="89535" marR="179070" algn="just" fontAlgn="base">
              <a:lnSpc>
                <a:spcPct val="107000"/>
              </a:lnSpc>
              <a:spcAft>
                <a:spcPts val="800"/>
              </a:spcAft>
            </a:pPr>
            <a:r>
              <a:rPr lang="en-GB" sz="1200" kern="100" dirty="0">
                <a:effectLst/>
                <a:latin typeface="Arial" panose="020B0604020202020204" pitchFamily="34" charset="0"/>
                <a:ea typeface="Calibri" panose="020F0502020204030204" pitchFamily="34" charset="0"/>
                <a:cs typeface="Times New Roman" panose="02020603050405020304" pitchFamily="18" charset="0"/>
              </a:rPr>
              <a:t>This will consist in understanding the </a:t>
            </a:r>
            <a:r>
              <a:rPr lang="en-GB" sz="1200" b="1" kern="100" dirty="0">
                <a:effectLst/>
                <a:latin typeface="Arial" panose="020B0604020202020204" pitchFamily="34" charset="0"/>
                <a:ea typeface="Calibri" panose="020F0502020204030204" pitchFamily="34" charset="0"/>
                <a:cs typeface="Times New Roman" panose="02020603050405020304" pitchFamily="18" charset="0"/>
              </a:rPr>
              <a:t>effectiveness and efficiency of key processes involved in relation to access and make use of EU funding</a:t>
            </a:r>
            <a:r>
              <a:rPr lang="en-GB" sz="1200" kern="100" dirty="0">
                <a:effectLst/>
                <a:latin typeface="Arial" panose="020B0604020202020204" pitchFamily="34" charset="0"/>
                <a:ea typeface="Calibri" panose="020F0502020204030204" pitchFamily="34" charset="0"/>
                <a:cs typeface="Times New Roman" panose="02020603050405020304" pitchFamily="18" charset="0"/>
              </a:rPr>
              <a:t>. This evaluation is planned to be a horizontal action, as it is expected to include EU funding in general and not limited to this programme.</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89535" marR="179070" algn="just" fontAlgn="base">
              <a:lnSpc>
                <a:spcPct val="107000"/>
              </a:lnSpc>
              <a:spcAft>
                <a:spcPts val="800"/>
              </a:spcAft>
            </a:pPr>
            <a:r>
              <a:rPr lang="en-GB" sz="12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89535" marR="179070" algn="just" fontAlgn="base">
              <a:lnSpc>
                <a:spcPct val="107000"/>
              </a:lnSpc>
              <a:spcAft>
                <a:spcPts val="800"/>
              </a:spcAft>
            </a:pPr>
            <a:r>
              <a:rPr lang="en-GB" sz="1200" kern="100" dirty="0">
                <a:effectLst/>
                <a:latin typeface="Arial" panose="020B0604020202020204" pitchFamily="34" charset="0"/>
                <a:ea typeface="Calibri" panose="020F0502020204030204" pitchFamily="34" charset="0"/>
                <a:cs typeface="Times New Roman" panose="02020603050405020304" pitchFamily="18" charset="0"/>
              </a:rPr>
              <a:t>The inputs of this evaluation activity is expected to provide a learning opportunity on further gaps and areas of improvement required in areas such as simplification. The aim will also take into account different forms of organisations that may need to access such funding and their related needs. Moreover, it will also seek to identify opportunities for further synergies and need for streamlining of processes. </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i="1" dirty="0"/>
          </a:p>
          <a:p>
            <a:pPr marL="88265" marR="179070" fontAlgn="base">
              <a:lnSpc>
                <a:spcPct val="107000"/>
              </a:lnSpc>
              <a:spcAft>
                <a:spcPts val="800"/>
              </a:spcAft>
            </a:pPr>
            <a:r>
              <a:rPr lang="en-GB" i="0" dirty="0"/>
              <a:t>Methodological Approach: </a:t>
            </a:r>
            <a:br>
              <a:rPr lang="en-GB" i="0" dirty="0"/>
            </a:br>
            <a:r>
              <a:rPr lang="en-GB" sz="1200" kern="0" dirty="0">
                <a:effectLst/>
                <a:latin typeface="Arial" panose="020B0604020202020204" pitchFamily="34" charset="0"/>
                <a:ea typeface="Times New Roman" panose="02020603050405020304" pitchFamily="18" charset="0"/>
                <a:cs typeface="Times New Roman" panose="02020603050405020304" pitchFamily="18" charset="0"/>
              </a:rPr>
              <a:t>This activity will include a broad analysis of: </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88265" marR="179070" fontAlgn="base">
              <a:lnSpc>
                <a:spcPct val="107000"/>
              </a:lnSpc>
              <a:spcAft>
                <a:spcPts val="800"/>
              </a:spcAft>
            </a:pPr>
            <a:r>
              <a:rPr lang="en-GB" sz="1200"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79070" lvl="0" indent="-342900" algn="just" fontAlgn="base">
              <a:lnSpc>
                <a:spcPct val="107000"/>
              </a:lnSpc>
              <a:spcAft>
                <a:spcPts val="800"/>
              </a:spcAft>
              <a:buSzPts val="1100"/>
              <a:buFont typeface="Symbol" panose="05050102010706020507" pitchFamily="18" charset="2"/>
              <a:buChar char="-"/>
            </a:pPr>
            <a:r>
              <a:rPr lang="en-GB" sz="1200" kern="100" dirty="0">
                <a:effectLst/>
                <a:latin typeface="Arial" panose="020B0604020202020204" pitchFamily="34" charset="0"/>
                <a:ea typeface="Calibri" panose="020F0502020204030204" pitchFamily="34" charset="0"/>
                <a:cs typeface="Calibri" panose="020F0502020204030204" pitchFamily="34" charset="0"/>
              </a:rPr>
              <a:t>A careful assessment of the data that is already being collected, or needs to be collected specifically for this evaluation.</a:t>
            </a:r>
            <a:endParaRPr lang="en-GB" sz="1200" kern="100" dirty="0">
              <a:effectLst/>
              <a:latin typeface="Calibri" panose="020F0502020204030204" pitchFamily="34" charset="0"/>
              <a:ea typeface="Calibri" panose="020F0502020204030204" pitchFamily="34" charset="0"/>
              <a:cs typeface="Calibri" panose="020F0502020204030204" pitchFamily="34" charset="0"/>
            </a:endParaRPr>
          </a:p>
          <a:p>
            <a:pPr marL="88265" marR="179070" fontAlgn="base">
              <a:lnSpc>
                <a:spcPct val="107000"/>
              </a:lnSpc>
              <a:spcAft>
                <a:spcPts val="800"/>
              </a:spcAft>
            </a:pPr>
            <a:r>
              <a:rPr lang="en-GB" sz="1200"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79070" lvl="0" indent="-342900" algn="just" fontAlgn="base">
              <a:lnSpc>
                <a:spcPct val="107000"/>
              </a:lnSpc>
              <a:buSzPts val="1100"/>
              <a:buFont typeface="Symbol" panose="05050102010706020507" pitchFamily="18" charset="2"/>
              <a:buChar char="-"/>
            </a:pPr>
            <a:r>
              <a:rPr lang="en-GB" sz="1200" kern="0" dirty="0">
                <a:effectLst/>
                <a:latin typeface="Arial" panose="020B0604020202020204" pitchFamily="34" charset="0"/>
                <a:ea typeface="Times New Roman" panose="02020603050405020304" pitchFamily="18" charset="0"/>
                <a:cs typeface="Calibri" panose="020F0502020204030204" pitchFamily="34" charset="0"/>
              </a:rPr>
              <a:t>Taking stock of the business processes in place and carry out a mapping exercise.</a:t>
            </a:r>
            <a:endParaRPr lang="en-GB" sz="1200" kern="100" dirty="0">
              <a:effectLst/>
              <a:latin typeface="Calibri" panose="020F0502020204030204" pitchFamily="34" charset="0"/>
              <a:ea typeface="Calibri" panose="020F0502020204030204" pitchFamily="34" charset="0"/>
              <a:cs typeface="Calibri" panose="020F0502020204030204" pitchFamily="34" charset="0"/>
            </a:endParaRPr>
          </a:p>
          <a:p>
            <a:pPr marL="342900" marR="179070" lvl="0" indent="-342900" algn="just" fontAlgn="base">
              <a:lnSpc>
                <a:spcPct val="107000"/>
              </a:lnSpc>
              <a:buSzPts val="1100"/>
              <a:buFont typeface="Symbol" panose="05050102010706020507" pitchFamily="18" charset="2"/>
              <a:buChar char="-"/>
            </a:pPr>
            <a:r>
              <a:rPr lang="en-GB" sz="1200" kern="0" dirty="0">
                <a:effectLst/>
                <a:latin typeface="Arial" panose="020B0604020202020204" pitchFamily="34" charset="0"/>
                <a:ea typeface="Times New Roman" panose="02020603050405020304" pitchFamily="18" charset="0"/>
                <a:cs typeface="Calibri" panose="020F0502020204030204" pitchFamily="34" charset="0"/>
              </a:rPr>
              <a:t>Carry out stakeholder interviews and possibly surveys to obtain feedback on their perspectives on strengths and weaknesses.</a:t>
            </a:r>
            <a:endParaRPr lang="en-GB" sz="1200" kern="100" dirty="0">
              <a:effectLst/>
              <a:latin typeface="Calibri" panose="020F0502020204030204" pitchFamily="34" charset="0"/>
              <a:ea typeface="Calibri" panose="020F0502020204030204" pitchFamily="34" charset="0"/>
              <a:cs typeface="Calibri" panose="020F0502020204030204" pitchFamily="34" charset="0"/>
            </a:endParaRPr>
          </a:p>
          <a:p>
            <a:pPr marL="342900" marR="179070" lvl="0" indent="-342900" algn="just" fontAlgn="base">
              <a:lnSpc>
                <a:spcPct val="107000"/>
              </a:lnSpc>
              <a:spcAft>
                <a:spcPts val="800"/>
              </a:spcAft>
              <a:buSzPts val="1100"/>
              <a:buFont typeface="Symbol" panose="05050102010706020507" pitchFamily="18" charset="2"/>
              <a:buChar char="-"/>
            </a:pPr>
            <a:r>
              <a:rPr lang="en-GB" sz="1200" kern="0" dirty="0">
                <a:effectLst/>
                <a:latin typeface="Arial" panose="020B0604020202020204" pitchFamily="34" charset="0"/>
                <a:ea typeface="Times New Roman" panose="02020603050405020304" pitchFamily="18" charset="0"/>
                <a:cs typeface="Calibri" panose="020F0502020204030204" pitchFamily="34" charset="0"/>
              </a:rPr>
              <a:t>Desk research on opportunities for adapting/transferring/introducing new models/processes for evidence-based solutions.</a:t>
            </a:r>
            <a:endParaRPr lang="en-GB" sz="1200" kern="100" dirty="0">
              <a:effectLst/>
              <a:latin typeface="Calibri" panose="020F0502020204030204" pitchFamily="34" charset="0"/>
              <a:ea typeface="Calibri" panose="020F0502020204030204" pitchFamily="34" charset="0"/>
              <a:cs typeface="Calibri" panose="020F0502020204030204" pitchFamily="34" charset="0"/>
            </a:endParaRPr>
          </a:p>
          <a:p>
            <a:endParaRPr lang="en-GB" i="0" dirty="0"/>
          </a:p>
          <a:p>
            <a:r>
              <a:rPr lang="en-GB" i="0" dirty="0"/>
              <a:t>Main Evaluation Questions: </a:t>
            </a:r>
          </a:p>
          <a:p>
            <a:pPr marL="88265" marR="179070" algn="just" fontAlgn="base">
              <a:lnSpc>
                <a:spcPct val="107000"/>
              </a:lnSpc>
              <a:spcAft>
                <a:spcPts val="800"/>
              </a:spcAft>
            </a:pPr>
            <a:r>
              <a:rPr lang="en-US"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It is expected that these high-level evaluation questions are used to serve as a basis for evaluation. These evaluation questions are to serve as a general guidance, and do not prejudice the final set of evaluation questions to be adopted for this evaluation.</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R="179070" algn="just" fontAlgn="base">
              <a:lnSpc>
                <a:spcPct val="107000"/>
              </a:lnSpc>
              <a:spcAft>
                <a:spcPts val="800"/>
              </a:spcAft>
            </a:pPr>
            <a:r>
              <a:rPr lang="en-GB" sz="1200"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79070" lvl="0" indent="-342900" algn="just" fontAlgn="base">
              <a:lnSpc>
                <a:spcPct val="107000"/>
              </a:lnSpc>
              <a:buSzPts val="1100"/>
              <a:buFont typeface="Symbol" panose="05050102010706020507" pitchFamily="18" charset="2"/>
              <a:buChar char="-"/>
            </a:pPr>
            <a:r>
              <a:rPr lang="en-GB" sz="1200" kern="0" dirty="0">
                <a:effectLst/>
                <a:latin typeface="Arial" panose="020B0604020202020204" pitchFamily="34" charset="0"/>
                <a:ea typeface="Times New Roman" panose="02020603050405020304" pitchFamily="18" charset="0"/>
                <a:cs typeface="Calibri" panose="020F0502020204030204" pitchFamily="34" charset="0"/>
              </a:rPr>
              <a:t>For every process or set of processes an analysis will need to be carried out to identify bottlenecks, inefficiencies and areas of improvement. </a:t>
            </a:r>
            <a:endParaRPr lang="en-GB" sz="1200" kern="100" dirty="0">
              <a:effectLst/>
              <a:latin typeface="Calibri" panose="020F0502020204030204" pitchFamily="34" charset="0"/>
              <a:ea typeface="Calibri" panose="020F0502020204030204" pitchFamily="34" charset="0"/>
              <a:cs typeface="Calibri" panose="020F0502020204030204" pitchFamily="34" charset="0"/>
            </a:endParaRPr>
          </a:p>
          <a:p>
            <a:pPr marL="342900" marR="179070" lvl="0" indent="-342900" algn="just" fontAlgn="base">
              <a:lnSpc>
                <a:spcPct val="107000"/>
              </a:lnSpc>
              <a:buSzPts val="1100"/>
              <a:buFont typeface="Symbol" panose="05050102010706020507" pitchFamily="18" charset="2"/>
              <a:buChar char="-"/>
            </a:pPr>
            <a:r>
              <a:rPr lang="en-GB" sz="1200" kern="100" dirty="0">
                <a:effectLst/>
                <a:latin typeface="Arial" panose="020B0604020202020204" pitchFamily="34" charset="0"/>
                <a:ea typeface="Calibri" panose="020F0502020204030204" pitchFamily="34" charset="0"/>
                <a:cs typeface="Calibri" panose="020F0502020204030204" pitchFamily="34" charset="0"/>
              </a:rPr>
              <a:t>How can the processes in place be improved and in what way?</a:t>
            </a:r>
            <a:endParaRPr lang="en-GB" sz="1200" kern="100" dirty="0">
              <a:effectLst/>
              <a:latin typeface="Calibri" panose="020F0502020204030204" pitchFamily="34" charset="0"/>
              <a:ea typeface="Calibri" panose="020F0502020204030204" pitchFamily="34" charset="0"/>
              <a:cs typeface="Calibri" panose="020F0502020204030204" pitchFamily="34" charset="0"/>
            </a:endParaRPr>
          </a:p>
          <a:p>
            <a:pPr marL="342900" marR="179070" lvl="0" indent="-342900" algn="just" fontAlgn="base">
              <a:lnSpc>
                <a:spcPct val="107000"/>
              </a:lnSpc>
              <a:spcAft>
                <a:spcPts val="800"/>
              </a:spcAft>
              <a:buSzPts val="1100"/>
              <a:buFont typeface="Symbol" panose="05050102010706020507" pitchFamily="18" charset="2"/>
              <a:buChar char="-"/>
            </a:pPr>
            <a:r>
              <a:rPr lang="en-GB" sz="1200" kern="100" dirty="0">
                <a:effectLst/>
                <a:latin typeface="Arial" panose="020B0604020202020204" pitchFamily="34" charset="0"/>
                <a:ea typeface="Calibri" panose="020F0502020204030204" pitchFamily="34" charset="0"/>
                <a:cs typeface="Calibri" panose="020F0502020204030204" pitchFamily="34" charset="0"/>
              </a:rPr>
              <a:t>To establish a system for ongoing monitoring, taking stock of all the inputs from other stages of the study. </a:t>
            </a:r>
            <a:endParaRPr lang="en-GB" sz="1200" kern="100" dirty="0">
              <a:effectLst/>
              <a:latin typeface="Calibri" panose="020F0502020204030204" pitchFamily="34" charset="0"/>
              <a:ea typeface="Calibri" panose="020F0502020204030204" pitchFamily="34" charset="0"/>
              <a:cs typeface="Calibri" panose="020F0502020204030204" pitchFamily="34" charset="0"/>
            </a:endParaRPr>
          </a:p>
          <a:p>
            <a:endParaRPr lang="en-GB" i="0" dirty="0"/>
          </a:p>
          <a:p>
            <a:endParaRPr lang="en-GB" i="0" dirty="0"/>
          </a:p>
        </p:txBody>
      </p:sp>
      <p:sp>
        <p:nvSpPr>
          <p:cNvPr id="4" name="Slide Number Placeholder 3"/>
          <p:cNvSpPr>
            <a:spLocks noGrp="1"/>
          </p:cNvSpPr>
          <p:nvPr>
            <p:ph type="sldNum" sz="quarter" idx="5"/>
          </p:nvPr>
        </p:nvSpPr>
        <p:spPr/>
        <p:txBody>
          <a:bodyPr/>
          <a:lstStyle/>
          <a:p>
            <a:fld id="{831B922D-1F8E-4D87-95D7-46938A3B8726}" type="slidenum">
              <a:rPr lang="en-GB" smtClean="0"/>
              <a:t>10</a:t>
            </a:fld>
            <a:endParaRPr lang="en-GB"/>
          </a:p>
        </p:txBody>
      </p:sp>
    </p:spTree>
    <p:extLst>
      <p:ext uri="{BB962C8B-B14F-4D97-AF65-F5344CB8AC3E}">
        <p14:creationId xmlns:p14="http://schemas.microsoft.com/office/powerpoint/2010/main" val="3944698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7418B-2174-4121-9196-22D87E9895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A3ECCD2-DB25-428C-BB19-403211CAA9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179CA51-9A89-4298-8795-34FACA4F1AB5}"/>
              </a:ext>
            </a:extLst>
          </p:cNvPr>
          <p:cNvSpPr>
            <a:spLocks noGrp="1"/>
          </p:cNvSpPr>
          <p:nvPr>
            <p:ph type="dt" sz="half" idx="10"/>
          </p:nvPr>
        </p:nvSpPr>
        <p:spPr/>
        <p:txBody>
          <a:bodyPr/>
          <a:lstStyle/>
          <a:p>
            <a:fld id="{AE407C92-2F46-48A5-9B7C-8DC4A4FC687D}" type="datetimeFigureOut">
              <a:rPr lang="en-GB" smtClean="0"/>
              <a:t>16/11/2023</a:t>
            </a:fld>
            <a:endParaRPr lang="en-GB"/>
          </a:p>
        </p:txBody>
      </p:sp>
      <p:sp>
        <p:nvSpPr>
          <p:cNvPr id="5" name="Footer Placeholder 4">
            <a:extLst>
              <a:ext uri="{FF2B5EF4-FFF2-40B4-BE49-F238E27FC236}">
                <a16:creationId xmlns:a16="http://schemas.microsoft.com/office/drawing/2014/main" id="{8FBBC0E8-F3BA-4A40-91D4-022537524C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3A6ACA-FE6E-4237-9B69-574B9BF6660D}"/>
              </a:ext>
            </a:extLst>
          </p:cNvPr>
          <p:cNvSpPr>
            <a:spLocks noGrp="1"/>
          </p:cNvSpPr>
          <p:nvPr>
            <p:ph type="sldNum" sz="quarter" idx="12"/>
          </p:nvPr>
        </p:nvSpPr>
        <p:spPr/>
        <p:txBody>
          <a:bodyPr/>
          <a:lstStyle/>
          <a:p>
            <a:fld id="{1049B566-6B4E-4AA6-90ED-FA5F5DD6392C}" type="slidenum">
              <a:rPr lang="en-GB" smtClean="0"/>
              <a:t>‹#›</a:t>
            </a:fld>
            <a:endParaRPr lang="en-GB"/>
          </a:p>
        </p:txBody>
      </p:sp>
    </p:spTree>
    <p:extLst>
      <p:ext uri="{BB962C8B-B14F-4D97-AF65-F5344CB8AC3E}">
        <p14:creationId xmlns:p14="http://schemas.microsoft.com/office/powerpoint/2010/main" val="4265787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2A603-0841-41A6-BBE7-F0C0000D73D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32BDCF-2206-40E7-A9B9-9981735EB5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F92A8C-1066-4712-976E-6D213433EFC7}"/>
              </a:ext>
            </a:extLst>
          </p:cNvPr>
          <p:cNvSpPr>
            <a:spLocks noGrp="1"/>
          </p:cNvSpPr>
          <p:nvPr>
            <p:ph type="dt" sz="half" idx="10"/>
          </p:nvPr>
        </p:nvSpPr>
        <p:spPr/>
        <p:txBody>
          <a:bodyPr/>
          <a:lstStyle/>
          <a:p>
            <a:fld id="{AE407C92-2F46-48A5-9B7C-8DC4A4FC687D}" type="datetimeFigureOut">
              <a:rPr lang="en-GB" smtClean="0"/>
              <a:t>16/11/2023</a:t>
            </a:fld>
            <a:endParaRPr lang="en-GB"/>
          </a:p>
        </p:txBody>
      </p:sp>
      <p:sp>
        <p:nvSpPr>
          <p:cNvPr id="5" name="Footer Placeholder 4">
            <a:extLst>
              <a:ext uri="{FF2B5EF4-FFF2-40B4-BE49-F238E27FC236}">
                <a16:creationId xmlns:a16="http://schemas.microsoft.com/office/drawing/2014/main" id="{4FC4BD9B-0164-455D-9BFC-EA97A6E4B6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05ECD4-DAD7-409F-92A3-28D5C04DAEAD}"/>
              </a:ext>
            </a:extLst>
          </p:cNvPr>
          <p:cNvSpPr>
            <a:spLocks noGrp="1"/>
          </p:cNvSpPr>
          <p:nvPr>
            <p:ph type="sldNum" sz="quarter" idx="12"/>
          </p:nvPr>
        </p:nvSpPr>
        <p:spPr/>
        <p:txBody>
          <a:bodyPr/>
          <a:lstStyle/>
          <a:p>
            <a:fld id="{1049B566-6B4E-4AA6-90ED-FA5F5DD6392C}" type="slidenum">
              <a:rPr lang="en-GB" smtClean="0"/>
              <a:t>‹#›</a:t>
            </a:fld>
            <a:endParaRPr lang="en-GB"/>
          </a:p>
        </p:txBody>
      </p:sp>
    </p:spTree>
    <p:extLst>
      <p:ext uri="{BB962C8B-B14F-4D97-AF65-F5344CB8AC3E}">
        <p14:creationId xmlns:p14="http://schemas.microsoft.com/office/powerpoint/2010/main" val="1498626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9DD8FD-BF77-4F14-A855-96CDF8FF70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C0D4EE-9BC6-412A-B39E-05BDF9CB4F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9EFE09-36DD-4C65-9412-06F96836EC3E}"/>
              </a:ext>
            </a:extLst>
          </p:cNvPr>
          <p:cNvSpPr>
            <a:spLocks noGrp="1"/>
          </p:cNvSpPr>
          <p:nvPr>
            <p:ph type="dt" sz="half" idx="10"/>
          </p:nvPr>
        </p:nvSpPr>
        <p:spPr/>
        <p:txBody>
          <a:bodyPr/>
          <a:lstStyle/>
          <a:p>
            <a:fld id="{AE407C92-2F46-48A5-9B7C-8DC4A4FC687D}" type="datetimeFigureOut">
              <a:rPr lang="en-GB" smtClean="0"/>
              <a:t>16/11/2023</a:t>
            </a:fld>
            <a:endParaRPr lang="en-GB"/>
          </a:p>
        </p:txBody>
      </p:sp>
      <p:sp>
        <p:nvSpPr>
          <p:cNvPr id="5" name="Footer Placeholder 4">
            <a:extLst>
              <a:ext uri="{FF2B5EF4-FFF2-40B4-BE49-F238E27FC236}">
                <a16:creationId xmlns:a16="http://schemas.microsoft.com/office/drawing/2014/main" id="{75949EBF-FBD1-4651-BFA5-28FC42E110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57FACA-0087-4504-BCD0-2833FA473712}"/>
              </a:ext>
            </a:extLst>
          </p:cNvPr>
          <p:cNvSpPr>
            <a:spLocks noGrp="1"/>
          </p:cNvSpPr>
          <p:nvPr>
            <p:ph type="sldNum" sz="quarter" idx="12"/>
          </p:nvPr>
        </p:nvSpPr>
        <p:spPr/>
        <p:txBody>
          <a:bodyPr/>
          <a:lstStyle/>
          <a:p>
            <a:fld id="{1049B566-6B4E-4AA6-90ED-FA5F5DD6392C}" type="slidenum">
              <a:rPr lang="en-GB" smtClean="0"/>
              <a:t>‹#›</a:t>
            </a:fld>
            <a:endParaRPr lang="en-GB"/>
          </a:p>
        </p:txBody>
      </p:sp>
    </p:spTree>
    <p:extLst>
      <p:ext uri="{BB962C8B-B14F-4D97-AF65-F5344CB8AC3E}">
        <p14:creationId xmlns:p14="http://schemas.microsoft.com/office/powerpoint/2010/main" val="3229219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33A8F1-C902-7E94-15E7-7429E8679246}"/>
              </a:ext>
            </a:extLst>
          </p:cNvPr>
          <p:cNvPicPr>
            <a:picLocks noChangeAspect="1"/>
          </p:cNvPicPr>
          <p:nvPr userDrawn="1"/>
        </p:nvPicPr>
        <p:blipFill>
          <a:blip r:embed="rId2"/>
          <a:stretch>
            <a:fillRect/>
          </a:stretch>
        </p:blipFill>
        <p:spPr>
          <a:xfrm>
            <a:off x="-1" y="0"/>
            <a:ext cx="12192000" cy="6858000"/>
          </a:xfrm>
          <a:prstGeom prst="rect">
            <a:avLst/>
          </a:prstGeom>
        </p:spPr>
      </p:pic>
      <p:pic>
        <p:nvPicPr>
          <p:cNvPr id="6" name="Picture 5">
            <a:extLst>
              <a:ext uri="{FF2B5EF4-FFF2-40B4-BE49-F238E27FC236}">
                <a16:creationId xmlns:a16="http://schemas.microsoft.com/office/drawing/2014/main" id="{2FD43B57-29E9-0887-BE69-FBA8A898C44A}"/>
              </a:ext>
            </a:extLst>
          </p:cNvPr>
          <p:cNvPicPr/>
          <p:nvPr userDrawn="1"/>
        </p:nvPicPr>
        <p:blipFill>
          <a:blip r:embed="rId3"/>
          <a:stretch>
            <a:fillRect/>
          </a:stretch>
        </p:blipFill>
        <p:spPr>
          <a:xfrm>
            <a:off x="6945997" y="5887781"/>
            <a:ext cx="1495425" cy="904875"/>
          </a:xfrm>
          <a:prstGeom prst="rect">
            <a:avLst/>
          </a:prstGeom>
        </p:spPr>
      </p:pic>
      <p:pic>
        <p:nvPicPr>
          <p:cNvPr id="8" name="Picture 7">
            <a:extLst>
              <a:ext uri="{FF2B5EF4-FFF2-40B4-BE49-F238E27FC236}">
                <a16:creationId xmlns:a16="http://schemas.microsoft.com/office/drawing/2014/main" id="{92BBB97A-DF29-FC11-ABF0-22F9307CC380}"/>
              </a:ext>
            </a:extLst>
          </p:cNvPr>
          <p:cNvPicPr>
            <a:picLocks noChangeAspect="1"/>
          </p:cNvPicPr>
          <p:nvPr userDrawn="1"/>
        </p:nvPicPr>
        <p:blipFill>
          <a:blip r:embed="rId4"/>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9FCAC620-FE50-84E2-091C-AF029C3AC5B6}"/>
              </a:ext>
            </a:extLst>
          </p:cNvPr>
          <p:cNvPicPr>
            <a:picLocks noChangeAspect="1"/>
          </p:cNvPicPr>
          <p:nvPr userDrawn="1"/>
        </p:nvPicPr>
        <p:blipFill>
          <a:blip r:embed="rId4"/>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675B3242-FB72-F27E-E1B0-1A3B2F6D7865}"/>
              </a:ext>
            </a:extLst>
          </p:cNvPr>
          <p:cNvPicPr>
            <a:picLocks noChangeAspect="1"/>
          </p:cNvPicPr>
          <p:nvPr userDrawn="1"/>
        </p:nvPicPr>
        <p:blipFill>
          <a:blip r:embed="rId5"/>
          <a:stretch>
            <a:fillRect/>
          </a:stretch>
        </p:blipFill>
        <p:spPr>
          <a:xfrm>
            <a:off x="0" y="2401636"/>
            <a:ext cx="12192000" cy="1546249"/>
          </a:xfrm>
          <a:prstGeom prst="rect">
            <a:avLst/>
          </a:prstGeom>
        </p:spPr>
      </p:pic>
    </p:spTree>
    <p:extLst>
      <p:ext uri="{BB962C8B-B14F-4D97-AF65-F5344CB8AC3E}">
        <p14:creationId xmlns:p14="http://schemas.microsoft.com/office/powerpoint/2010/main" val="1751610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5FDB3D-AB27-B826-2F49-031129BF2B1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8858EC3-5A50-47EB-B6B5-EF472EA64697}"/>
              </a:ext>
            </a:extLst>
          </p:cNvPr>
          <p:cNvSpPr>
            <a:spLocks noGrp="1"/>
          </p:cNvSpPr>
          <p:nvPr>
            <p:ph type="title"/>
          </p:nvPr>
        </p:nvSpPr>
        <p:spPr/>
        <p:txBody>
          <a:bodyPr>
            <a:normAutofit/>
          </a:bodyPr>
          <a:lstStyle>
            <a:lvl1pPr>
              <a:defRPr lang="en-GB" sz="3200" b="1" kern="1200" dirty="0">
                <a:solidFill>
                  <a:srgbClr val="002060"/>
                </a:solidFill>
                <a:latin typeface="Arial" panose="020B0604020202020204" pitchFamily="34" charset="0"/>
                <a:ea typeface="+mn-ea"/>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DC805A4-8DD1-41AA-BA0A-97A1F0340471}"/>
              </a:ext>
            </a:extLst>
          </p:cNvPr>
          <p:cNvSpPr>
            <a:spLocks noGrp="1"/>
          </p:cNvSpPr>
          <p:nvPr>
            <p:ph idx="1"/>
          </p:nvPr>
        </p:nvSpPr>
        <p:spPr/>
        <p:txBody>
          <a:bodyPr/>
          <a:lstStyle>
            <a:lvl1pPr marL="228600" indent="-228600">
              <a:buFont typeface="Wingdings" panose="05000000000000000000" pitchFamily="2" charset="2"/>
              <a:buChar char="§"/>
              <a:defRPr>
                <a:solidFill>
                  <a:srgbClr val="002060"/>
                </a:solidFill>
                <a:latin typeface="Arial" panose="020B0604020202020204" pitchFamily="34" charset="0"/>
                <a:cs typeface="Arial" panose="020B0604020202020204" pitchFamily="34" charset="0"/>
              </a:defRPr>
            </a:lvl1pPr>
            <a:lvl2pPr marL="685800" indent="-228600">
              <a:buFont typeface="Wingdings" panose="05000000000000000000" pitchFamily="2" charset="2"/>
              <a:buChar char="§"/>
              <a:defRPr>
                <a:solidFill>
                  <a:srgbClr val="002060"/>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a:solidFill>
                  <a:srgbClr val="002060"/>
                </a:solidFill>
                <a:latin typeface="Arial" panose="020B0604020202020204" pitchFamily="34" charset="0"/>
                <a:cs typeface="Arial" panose="020B0604020202020204" pitchFamily="34" charset="0"/>
              </a:defRPr>
            </a:lvl3pPr>
            <a:lvl4pPr marL="1600200" indent="-228600">
              <a:buFont typeface="Wingdings" panose="05000000000000000000" pitchFamily="2" charset="2"/>
              <a:buChar char="§"/>
              <a:defRPr>
                <a:solidFill>
                  <a:srgbClr val="002060"/>
                </a:solidFill>
                <a:latin typeface="Arial" panose="020B0604020202020204" pitchFamily="34" charset="0"/>
                <a:cs typeface="Arial" panose="020B0604020202020204" pitchFamily="34" charset="0"/>
              </a:defRPr>
            </a:lvl4pPr>
            <a:lvl5pPr marL="2057400" indent="-228600">
              <a:buFont typeface="Wingdings" panose="05000000000000000000" pitchFamily="2" charset="2"/>
              <a:buChar char="§"/>
              <a:defRPr>
                <a:solidFill>
                  <a:srgbClr val="002060"/>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7E52F7-4097-4AF1-ACC8-BB45B3D19E72}"/>
              </a:ext>
            </a:extLst>
          </p:cNvPr>
          <p:cNvSpPr>
            <a:spLocks noGrp="1"/>
          </p:cNvSpPr>
          <p:nvPr>
            <p:ph type="dt" sz="half" idx="10"/>
          </p:nvPr>
        </p:nvSpPr>
        <p:spPr/>
        <p:txBody>
          <a:bodyPr/>
          <a:lstStyle/>
          <a:p>
            <a:fld id="{AE407C92-2F46-48A5-9B7C-8DC4A4FC687D}" type="datetimeFigureOut">
              <a:rPr lang="en-GB" smtClean="0"/>
              <a:t>16/11/2023</a:t>
            </a:fld>
            <a:endParaRPr lang="en-GB"/>
          </a:p>
        </p:txBody>
      </p:sp>
      <p:sp>
        <p:nvSpPr>
          <p:cNvPr id="5" name="Footer Placeholder 4">
            <a:extLst>
              <a:ext uri="{FF2B5EF4-FFF2-40B4-BE49-F238E27FC236}">
                <a16:creationId xmlns:a16="http://schemas.microsoft.com/office/drawing/2014/main" id="{D616DD9C-4F7F-4B78-84A5-A3FCA7D0BE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EF46DD-8C9E-458C-8856-C9CD9D404FF1}"/>
              </a:ext>
            </a:extLst>
          </p:cNvPr>
          <p:cNvSpPr>
            <a:spLocks noGrp="1"/>
          </p:cNvSpPr>
          <p:nvPr>
            <p:ph type="sldNum" sz="quarter" idx="12"/>
          </p:nvPr>
        </p:nvSpPr>
        <p:spPr/>
        <p:txBody>
          <a:bodyPr/>
          <a:lstStyle/>
          <a:p>
            <a:fld id="{1049B566-6B4E-4AA6-90ED-FA5F5DD6392C}" type="slidenum">
              <a:rPr lang="en-GB" smtClean="0"/>
              <a:t>‹#›</a:t>
            </a:fld>
            <a:endParaRPr lang="en-GB"/>
          </a:p>
        </p:txBody>
      </p:sp>
    </p:spTree>
    <p:extLst>
      <p:ext uri="{BB962C8B-B14F-4D97-AF65-F5344CB8AC3E}">
        <p14:creationId xmlns:p14="http://schemas.microsoft.com/office/powerpoint/2010/main" val="3834156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E9358-FA41-4279-A04B-446CA484DC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07009A3-EDA4-482E-A882-0A83E662A6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FD8EAC-92DD-4889-8517-988617EBA7AF}"/>
              </a:ext>
            </a:extLst>
          </p:cNvPr>
          <p:cNvSpPr>
            <a:spLocks noGrp="1"/>
          </p:cNvSpPr>
          <p:nvPr>
            <p:ph type="dt" sz="half" idx="10"/>
          </p:nvPr>
        </p:nvSpPr>
        <p:spPr/>
        <p:txBody>
          <a:bodyPr/>
          <a:lstStyle/>
          <a:p>
            <a:fld id="{AE407C92-2F46-48A5-9B7C-8DC4A4FC687D}" type="datetimeFigureOut">
              <a:rPr lang="en-GB" smtClean="0"/>
              <a:t>16/11/2023</a:t>
            </a:fld>
            <a:endParaRPr lang="en-GB"/>
          </a:p>
        </p:txBody>
      </p:sp>
      <p:sp>
        <p:nvSpPr>
          <p:cNvPr id="5" name="Footer Placeholder 4">
            <a:extLst>
              <a:ext uri="{FF2B5EF4-FFF2-40B4-BE49-F238E27FC236}">
                <a16:creationId xmlns:a16="http://schemas.microsoft.com/office/drawing/2014/main" id="{FE73FDEE-B3DC-47B0-86C7-4BC6D99261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B1C87E-6F2A-4204-8F6A-DDDB6ACE8FDF}"/>
              </a:ext>
            </a:extLst>
          </p:cNvPr>
          <p:cNvSpPr>
            <a:spLocks noGrp="1"/>
          </p:cNvSpPr>
          <p:nvPr>
            <p:ph type="sldNum" sz="quarter" idx="12"/>
          </p:nvPr>
        </p:nvSpPr>
        <p:spPr/>
        <p:txBody>
          <a:bodyPr/>
          <a:lstStyle/>
          <a:p>
            <a:fld id="{1049B566-6B4E-4AA6-90ED-FA5F5DD6392C}" type="slidenum">
              <a:rPr lang="en-GB" smtClean="0"/>
              <a:t>‹#›</a:t>
            </a:fld>
            <a:endParaRPr lang="en-GB"/>
          </a:p>
        </p:txBody>
      </p:sp>
    </p:spTree>
    <p:extLst>
      <p:ext uri="{BB962C8B-B14F-4D97-AF65-F5344CB8AC3E}">
        <p14:creationId xmlns:p14="http://schemas.microsoft.com/office/powerpoint/2010/main" val="304650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35AB4-B680-4762-9702-641063D840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DCF8F6E-9866-4057-9740-25C684C90C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913F233-C9A8-4DFC-A347-533C5F5969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52A6209-B141-46E4-8800-71C0323C227A}"/>
              </a:ext>
            </a:extLst>
          </p:cNvPr>
          <p:cNvSpPr>
            <a:spLocks noGrp="1"/>
          </p:cNvSpPr>
          <p:nvPr>
            <p:ph type="dt" sz="half" idx="10"/>
          </p:nvPr>
        </p:nvSpPr>
        <p:spPr/>
        <p:txBody>
          <a:bodyPr/>
          <a:lstStyle/>
          <a:p>
            <a:fld id="{AE407C92-2F46-48A5-9B7C-8DC4A4FC687D}" type="datetimeFigureOut">
              <a:rPr lang="en-GB" smtClean="0"/>
              <a:t>16/11/2023</a:t>
            </a:fld>
            <a:endParaRPr lang="en-GB"/>
          </a:p>
        </p:txBody>
      </p:sp>
      <p:sp>
        <p:nvSpPr>
          <p:cNvPr id="6" name="Footer Placeholder 5">
            <a:extLst>
              <a:ext uri="{FF2B5EF4-FFF2-40B4-BE49-F238E27FC236}">
                <a16:creationId xmlns:a16="http://schemas.microsoft.com/office/drawing/2014/main" id="{B6E397BA-AD7A-487A-851B-A70F134A6E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4AC4EF-ADED-49D0-9388-39BAACB7CE11}"/>
              </a:ext>
            </a:extLst>
          </p:cNvPr>
          <p:cNvSpPr>
            <a:spLocks noGrp="1"/>
          </p:cNvSpPr>
          <p:nvPr>
            <p:ph type="sldNum" sz="quarter" idx="12"/>
          </p:nvPr>
        </p:nvSpPr>
        <p:spPr/>
        <p:txBody>
          <a:bodyPr/>
          <a:lstStyle/>
          <a:p>
            <a:fld id="{1049B566-6B4E-4AA6-90ED-FA5F5DD6392C}" type="slidenum">
              <a:rPr lang="en-GB" smtClean="0"/>
              <a:t>‹#›</a:t>
            </a:fld>
            <a:endParaRPr lang="en-GB"/>
          </a:p>
        </p:txBody>
      </p:sp>
    </p:spTree>
    <p:extLst>
      <p:ext uri="{BB962C8B-B14F-4D97-AF65-F5344CB8AC3E}">
        <p14:creationId xmlns:p14="http://schemas.microsoft.com/office/powerpoint/2010/main" val="2950930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B8E46-F579-4C0B-AEF3-1A8383FE368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86C711-8CA8-4A3E-A71C-135AA8EAB3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A11989-A31F-4A49-8E94-2A8B791451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782129B-64A1-4232-BDC5-52F26232A8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B7D003-C8D3-4713-A8BA-ED9C8BB827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469FE90-4266-4FE8-AF9D-A9DB4A4E23E6}"/>
              </a:ext>
            </a:extLst>
          </p:cNvPr>
          <p:cNvSpPr>
            <a:spLocks noGrp="1"/>
          </p:cNvSpPr>
          <p:nvPr>
            <p:ph type="dt" sz="half" idx="10"/>
          </p:nvPr>
        </p:nvSpPr>
        <p:spPr/>
        <p:txBody>
          <a:bodyPr/>
          <a:lstStyle/>
          <a:p>
            <a:fld id="{AE407C92-2F46-48A5-9B7C-8DC4A4FC687D}" type="datetimeFigureOut">
              <a:rPr lang="en-GB" smtClean="0"/>
              <a:t>16/11/2023</a:t>
            </a:fld>
            <a:endParaRPr lang="en-GB"/>
          </a:p>
        </p:txBody>
      </p:sp>
      <p:sp>
        <p:nvSpPr>
          <p:cNvPr id="8" name="Footer Placeholder 7">
            <a:extLst>
              <a:ext uri="{FF2B5EF4-FFF2-40B4-BE49-F238E27FC236}">
                <a16:creationId xmlns:a16="http://schemas.microsoft.com/office/drawing/2014/main" id="{CCE5E4A4-4811-4C2B-A0CA-5D175C9CD25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7CDAB8C-D1B6-456B-93EC-81C11FF403EE}"/>
              </a:ext>
            </a:extLst>
          </p:cNvPr>
          <p:cNvSpPr>
            <a:spLocks noGrp="1"/>
          </p:cNvSpPr>
          <p:nvPr>
            <p:ph type="sldNum" sz="quarter" idx="12"/>
          </p:nvPr>
        </p:nvSpPr>
        <p:spPr/>
        <p:txBody>
          <a:bodyPr/>
          <a:lstStyle/>
          <a:p>
            <a:fld id="{1049B566-6B4E-4AA6-90ED-FA5F5DD6392C}" type="slidenum">
              <a:rPr lang="en-GB" smtClean="0"/>
              <a:t>‹#›</a:t>
            </a:fld>
            <a:endParaRPr lang="en-GB"/>
          </a:p>
        </p:txBody>
      </p:sp>
    </p:spTree>
    <p:extLst>
      <p:ext uri="{BB962C8B-B14F-4D97-AF65-F5344CB8AC3E}">
        <p14:creationId xmlns:p14="http://schemas.microsoft.com/office/powerpoint/2010/main" val="4214206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4321-1FE1-45EA-8BDA-A2DA0AD3C3B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679E8EA-E970-46F4-8CB2-F8B2A6A63AB0}"/>
              </a:ext>
            </a:extLst>
          </p:cNvPr>
          <p:cNvSpPr>
            <a:spLocks noGrp="1"/>
          </p:cNvSpPr>
          <p:nvPr>
            <p:ph type="dt" sz="half" idx="10"/>
          </p:nvPr>
        </p:nvSpPr>
        <p:spPr/>
        <p:txBody>
          <a:bodyPr/>
          <a:lstStyle/>
          <a:p>
            <a:fld id="{AE407C92-2F46-48A5-9B7C-8DC4A4FC687D}" type="datetimeFigureOut">
              <a:rPr lang="en-GB" smtClean="0"/>
              <a:t>16/11/2023</a:t>
            </a:fld>
            <a:endParaRPr lang="en-GB"/>
          </a:p>
        </p:txBody>
      </p:sp>
      <p:sp>
        <p:nvSpPr>
          <p:cNvPr id="4" name="Footer Placeholder 3">
            <a:extLst>
              <a:ext uri="{FF2B5EF4-FFF2-40B4-BE49-F238E27FC236}">
                <a16:creationId xmlns:a16="http://schemas.microsoft.com/office/drawing/2014/main" id="{929380C9-5BD0-4DE2-9648-CFC75E8ABD9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18CFC1D-FB1B-4642-A831-A906CB55C2F7}"/>
              </a:ext>
            </a:extLst>
          </p:cNvPr>
          <p:cNvSpPr>
            <a:spLocks noGrp="1"/>
          </p:cNvSpPr>
          <p:nvPr>
            <p:ph type="sldNum" sz="quarter" idx="12"/>
          </p:nvPr>
        </p:nvSpPr>
        <p:spPr/>
        <p:txBody>
          <a:bodyPr/>
          <a:lstStyle/>
          <a:p>
            <a:fld id="{1049B566-6B4E-4AA6-90ED-FA5F5DD6392C}" type="slidenum">
              <a:rPr lang="en-GB" smtClean="0"/>
              <a:t>‹#›</a:t>
            </a:fld>
            <a:endParaRPr lang="en-GB"/>
          </a:p>
        </p:txBody>
      </p:sp>
    </p:spTree>
    <p:extLst>
      <p:ext uri="{BB962C8B-B14F-4D97-AF65-F5344CB8AC3E}">
        <p14:creationId xmlns:p14="http://schemas.microsoft.com/office/powerpoint/2010/main" val="2908023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674F7-1525-4746-9764-F427E4675006}"/>
              </a:ext>
            </a:extLst>
          </p:cNvPr>
          <p:cNvSpPr>
            <a:spLocks noGrp="1"/>
          </p:cNvSpPr>
          <p:nvPr>
            <p:ph type="dt" sz="half" idx="10"/>
          </p:nvPr>
        </p:nvSpPr>
        <p:spPr/>
        <p:txBody>
          <a:bodyPr/>
          <a:lstStyle/>
          <a:p>
            <a:fld id="{AE407C92-2F46-48A5-9B7C-8DC4A4FC687D}" type="datetimeFigureOut">
              <a:rPr lang="en-GB" smtClean="0"/>
              <a:t>16/11/2023</a:t>
            </a:fld>
            <a:endParaRPr lang="en-GB"/>
          </a:p>
        </p:txBody>
      </p:sp>
      <p:sp>
        <p:nvSpPr>
          <p:cNvPr id="3" name="Footer Placeholder 2">
            <a:extLst>
              <a:ext uri="{FF2B5EF4-FFF2-40B4-BE49-F238E27FC236}">
                <a16:creationId xmlns:a16="http://schemas.microsoft.com/office/drawing/2014/main" id="{5AC382BC-1A9C-41AC-B972-DF308F21619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3F60179-CD8E-4340-A0ED-8259E03D7CF2}"/>
              </a:ext>
            </a:extLst>
          </p:cNvPr>
          <p:cNvSpPr>
            <a:spLocks noGrp="1"/>
          </p:cNvSpPr>
          <p:nvPr>
            <p:ph type="sldNum" sz="quarter" idx="12"/>
          </p:nvPr>
        </p:nvSpPr>
        <p:spPr/>
        <p:txBody>
          <a:bodyPr/>
          <a:lstStyle/>
          <a:p>
            <a:fld id="{1049B566-6B4E-4AA6-90ED-FA5F5DD6392C}" type="slidenum">
              <a:rPr lang="en-GB" smtClean="0"/>
              <a:t>‹#›</a:t>
            </a:fld>
            <a:endParaRPr lang="en-GB"/>
          </a:p>
        </p:txBody>
      </p:sp>
    </p:spTree>
    <p:extLst>
      <p:ext uri="{BB962C8B-B14F-4D97-AF65-F5344CB8AC3E}">
        <p14:creationId xmlns:p14="http://schemas.microsoft.com/office/powerpoint/2010/main" val="1815452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7E981-7699-43C5-B966-8D65C1917B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2BD3F6A-DCC0-401A-8655-649FBA5432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EB8BF1C-A72E-4928-ABDC-39B5761D72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2EA1B1-B13A-4DE7-B483-D29CE76572F5}"/>
              </a:ext>
            </a:extLst>
          </p:cNvPr>
          <p:cNvSpPr>
            <a:spLocks noGrp="1"/>
          </p:cNvSpPr>
          <p:nvPr>
            <p:ph type="dt" sz="half" idx="10"/>
          </p:nvPr>
        </p:nvSpPr>
        <p:spPr/>
        <p:txBody>
          <a:bodyPr/>
          <a:lstStyle/>
          <a:p>
            <a:fld id="{AE407C92-2F46-48A5-9B7C-8DC4A4FC687D}" type="datetimeFigureOut">
              <a:rPr lang="en-GB" smtClean="0"/>
              <a:t>16/11/2023</a:t>
            </a:fld>
            <a:endParaRPr lang="en-GB"/>
          </a:p>
        </p:txBody>
      </p:sp>
      <p:sp>
        <p:nvSpPr>
          <p:cNvPr id="6" name="Footer Placeholder 5">
            <a:extLst>
              <a:ext uri="{FF2B5EF4-FFF2-40B4-BE49-F238E27FC236}">
                <a16:creationId xmlns:a16="http://schemas.microsoft.com/office/drawing/2014/main" id="{325E0EE6-5635-4968-BFCE-6F0E6A1739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54B038-1B17-4405-9CC4-31275EB61DBD}"/>
              </a:ext>
            </a:extLst>
          </p:cNvPr>
          <p:cNvSpPr>
            <a:spLocks noGrp="1"/>
          </p:cNvSpPr>
          <p:nvPr>
            <p:ph type="sldNum" sz="quarter" idx="12"/>
          </p:nvPr>
        </p:nvSpPr>
        <p:spPr/>
        <p:txBody>
          <a:bodyPr/>
          <a:lstStyle/>
          <a:p>
            <a:fld id="{1049B566-6B4E-4AA6-90ED-FA5F5DD6392C}" type="slidenum">
              <a:rPr lang="en-GB" smtClean="0"/>
              <a:t>‹#›</a:t>
            </a:fld>
            <a:endParaRPr lang="en-GB"/>
          </a:p>
        </p:txBody>
      </p:sp>
    </p:spTree>
    <p:extLst>
      <p:ext uri="{BB962C8B-B14F-4D97-AF65-F5344CB8AC3E}">
        <p14:creationId xmlns:p14="http://schemas.microsoft.com/office/powerpoint/2010/main" val="926142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2A690-1D8F-46ED-9641-BB6D55AFB8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64CEE44-FC7B-46D9-9FFC-22880185D2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BBC0AB-DD80-4BE5-A0FB-D4483B26C4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39AC83-D9A0-43FE-9D04-38D808AEABED}"/>
              </a:ext>
            </a:extLst>
          </p:cNvPr>
          <p:cNvSpPr>
            <a:spLocks noGrp="1"/>
          </p:cNvSpPr>
          <p:nvPr>
            <p:ph type="dt" sz="half" idx="10"/>
          </p:nvPr>
        </p:nvSpPr>
        <p:spPr/>
        <p:txBody>
          <a:bodyPr/>
          <a:lstStyle/>
          <a:p>
            <a:fld id="{AE407C92-2F46-48A5-9B7C-8DC4A4FC687D}" type="datetimeFigureOut">
              <a:rPr lang="en-GB" smtClean="0"/>
              <a:t>16/11/2023</a:t>
            </a:fld>
            <a:endParaRPr lang="en-GB"/>
          </a:p>
        </p:txBody>
      </p:sp>
      <p:sp>
        <p:nvSpPr>
          <p:cNvPr id="6" name="Footer Placeholder 5">
            <a:extLst>
              <a:ext uri="{FF2B5EF4-FFF2-40B4-BE49-F238E27FC236}">
                <a16:creationId xmlns:a16="http://schemas.microsoft.com/office/drawing/2014/main" id="{29B126FC-4A6E-4BA8-83B7-AFDA2F35E0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3CE825-CE97-4679-94A3-FD8E7B9BCB7C}"/>
              </a:ext>
            </a:extLst>
          </p:cNvPr>
          <p:cNvSpPr>
            <a:spLocks noGrp="1"/>
          </p:cNvSpPr>
          <p:nvPr>
            <p:ph type="sldNum" sz="quarter" idx="12"/>
          </p:nvPr>
        </p:nvSpPr>
        <p:spPr/>
        <p:txBody>
          <a:bodyPr/>
          <a:lstStyle/>
          <a:p>
            <a:fld id="{1049B566-6B4E-4AA6-90ED-FA5F5DD6392C}" type="slidenum">
              <a:rPr lang="en-GB" smtClean="0"/>
              <a:t>‹#›</a:t>
            </a:fld>
            <a:endParaRPr lang="en-GB"/>
          </a:p>
        </p:txBody>
      </p:sp>
    </p:spTree>
    <p:extLst>
      <p:ext uri="{BB962C8B-B14F-4D97-AF65-F5344CB8AC3E}">
        <p14:creationId xmlns:p14="http://schemas.microsoft.com/office/powerpoint/2010/main" val="1649180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732970-9F23-4D88-B440-2955C78A7F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1110A25-2DDF-497B-A22B-231535070F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48CB2A-C7DC-414E-96C3-A0964590CD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07C92-2F46-48A5-9B7C-8DC4A4FC687D}" type="datetimeFigureOut">
              <a:rPr lang="en-GB" smtClean="0"/>
              <a:t>16/11/2023</a:t>
            </a:fld>
            <a:endParaRPr lang="en-GB"/>
          </a:p>
        </p:txBody>
      </p:sp>
      <p:sp>
        <p:nvSpPr>
          <p:cNvPr id="5" name="Footer Placeholder 4">
            <a:extLst>
              <a:ext uri="{FF2B5EF4-FFF2-40B4-BE49-F238E27FC236}">
                <a16:creationId xmlns:a16="http://schemas.microsoft.com/office/drawing/2014/main" id="{5120A8A6-8A16-4F52-9F50-419A89E49E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10F2A11-DB99-4312-972E-24CE93D7EC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49B566-6B4E-4AA6-90ED-FA5F5DD6392C}" type="slidenum">
              <a:rPr lang="en-GB" smtClean="0"/>
              <a:t>‹#›</a:t>
            </a:fld>
            <a:endParaRPr lang="en-GB"/>
          </a:p>
        </p:txBody>
      </p:sp>
    </p:spTree>
    <p:extLst>
      <p:ext uri="{BB962C8B-B14F-4D97-AF65-F5344CB8AC3E}">
        <p14:creationId xmlns:p14="http://schemas.microsoft.com/office/powerpoint/2010/main" val="3614710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A00FD-DAF9-4D5E-8AB8-F46E4FD331EF}"/>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FC53B073-6144-4DB8-88EF-97F4899B085F}"/>
              </a:ext>
            </a:extLst>
          </p:cNvPr>
          <p:cNvSpPr>
            <a:spLocks noGrp="1"/>
          </p:cNvSpPr>
          <p:nvPr>
            <p:ph type="subTitle" idx="1"/>
          </p:nvPr>
        </p:nvSpPr>
        <p:spPr/>
        <p:txBody>
          <a:bodyPr/>
          <a:lstStyle/>
          <a:p>
            <a:endParaRPr lang="en-GB"/>
          </a:p>
        </p:txBody>
      </p:sp>
      <p:pic>
        <p:nvPicPr>
          <p:cNvPr id="4" name="Picture 3">
            <a:extLst>
              <a:ext uri="{FF2B5EF4-FFF2-40B4-BE49-F238E27FC236}">
                <a16:creationId xmlns:a16="http://schemas.microsoft.com/office/drawing/2014/main" id="{9E9B6C6F-E0A7-4428-B3FC-E2B5DBA4CAE3}"/>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33A2DEE0-2B27-4B86-A9FB-A5E8BC39248C}"/>
              </a:ext>
            </a:extLst>
          </p:cNvPr>
          <p:cNvSpPr txBox="1"/>
          <p:nvPr/>
        </p:nvSpPr>
        <p:spPr>
          <a:xfrm>
            <a:off x="3780263" y="2637183"/>
            <a:ext cx="4783874" cy="1631216"/>
          </a:xfrm>
          <a:prstGeom prst="rect">
            <a:avLst/>
          </a:prstGeom>
          <a:noFill/>
        </p:spPr>
        <p:txBody>
          <a:bodyPr wrap="square" rtlCol="0">
            <a:spAutoFit/>
          </a:bodyPr>
          <a:lstStyle/>
          <a:p>
            <a:pPr algn="ctr"/>
            <a:r>
              <a:rPr lang="en-GB" sz="2800" b="1" dirty="0">
                <a:solidFill>
                  <a:srgbClr val="002060"/>
                </a:solidFill>
                <a:latin typeface="Arial" panose="020B0604020202020204" pitchFamily="34" charset="0"/>
                <a:cs typeface="Arial" panose="020B0604020202020204" pitchFamily="34" charset="0"/>
              </a:rPr>
              <a:t>Evaluation plans </a:t>
            </a:r>
          </a:p>
          <a:p>
            <a:pPr algn="ctr"/>
            <a:r>
              <a:rPr lang="en-GB" sz="2400" b="1" dirty="0">
                <a:solidFill>
                  <a:schemeClr val="tx1">
                    <a:lumMod val="50000"/>
                    <a:lumOff val="50000"/>
                  </a:schemeClr>
                </a:solidFill>
                <a:latin typeface="Arial" panose="020B0604020202020204" pitchFamily="34" charset="0"/>
                <a:cs typeface="Arial" panose="020B0604020202020204" pitchFamily="34" charset="0"/>
              </a:rPr>
              <a:t>2021-2027</a:t>
            </a:r>
          </a:p>
          <a:p>
            <a:pPr algn="ctr"/>
            <a:r>
              <a:rPr lang="en-GB" sz="2400" b="1" dirty="0">
                <a:solidFill>
                  <a:schemeClr val="tx1">
                    <a:lumMod val="50000"/>
                    <a:lumOff val="50000"/>
                  </a:schemeClr>
                </a:solidFill>
                <a:latin typeface="Arial" panose="020B0604020202020204" pitchFamily="34" charset="0"/>
                <a:cs typeface="Arial" panose="020B0604020202020204" pitchFamily="34" charset="0"/>
              </a:rPr>
              <a:t>European Maritime Aquaculture and Fisheries Fund</a:t>
            </a:r>
            <a:endParaRPr lang="en-GB" sz="2000" b="1" dirty="0">
              <a:solidFill>
                <a:srgbClr val="002060"/>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1C77992B-2313-7678-FF3D-7EA1B3079CC4}"/>
              </a:ext>
            </a:extLst>
          </p:cNvPr>
          <p:cNvPicPr>
            <a:picLocks noGrp="1" noRot="1" noChangeAspect="1" noMove="1" noResize="1" noEditPoints="1" noAdjustHandles="1" noChangeArrowheads="1" noChangeShapeType="1" noCrop="1"/>
          </p:cNvPicPr>
          <p:nvPr/>
        </p:nvPicPr>
        <p:blipFill>
          <a:blip r:embed="rId3"/>
          <a:stretch>
            <a:fillRect/>
          </a:stretch>
        </p:blipFill>
        <p:spPr>
          <a:xfrm>
            <a:off x="6945997" y="5887781"/>
            <a:ext cx="1495425" cy="904875"/>
          </a:xfrm>
          <a:prstGeom prst="rect">
            <a:avLst/>
          </a:prstGeom>
        </p:spPr>
      </p:pic>
      <p:pic>
        <p:nvPicPr>
          <p:cNvPr id="6" name="Picture 5">
            <a:extLst>
              <a:ext uri="{FF2B5EF4-FFF2-40B4-BE49-F238E27FC236}">
                <a16:creationId xmlns:a16="http://schemas.microsoft.com/office/drawing/2014/main" id="{6BF08148-8D75-A0C0-2BB6-EC86CE923B83}"/>
              </a:ext>
            </a:extLst>
          </p:cNvPr>
          <p:cNvPicPr>
            <a:picLocks noGrp="1" noRot="1" noChangeAspect="1" noMove="1" noResize="1" noEditPoints="1" noAdjustHandles="1" noChangeArrowheads="1" noChangeShapeType="1" noCrop="1"/>
          </p:cNvPicPr>
          <p:nvPr/>
        </p:nvPicPr>
        <p:blipFill>
          <a:blip r:embed="rId4"/>
          <a:stretch>
            <a:fillRect/>
          </a:stretch>
        </p:blipFill>
        <p:spPr>
          <a:xfrm>
            <a:off x="419997" y="155323"/>
            <a:ext cx="1999661" cy="1444877"/>
          </a:xfrm>
          <a:prstGeom prst="rect">
            <a:avLst/>
          </a:prstGeom>
        </p:spPr>
      </p:pic>
    </p:spTree>
    <p:extLst>
      <p:ext uri="{BB962C8B-B14F-4D97-AF65-F5344CB8AC3E}">
        <p14:creationId xmlns:p14="http://schemas.microsoft.com/office/powerpoint/2010/main" val="2494250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887D-7088-446F-BDEF-F7A562C3ACB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3E9E934-34FE-4AAF-A72F-9C57B4143725}"/>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057F79DD-19C8-4827-947F-EBF70B8CC286}"/>
              </a:ext>
            </a:extLst>
          </p:cNvPr>
          <p:cNvPicPr>
            <a:picLocks noChangeAspect="1"/>
          </p:cNvPicPr>
          <p:nvPr/>
        </p:nvPicPr>
        <p:blipFill>
          <a:blip r:embed="rId3"/>
          <a:stretch>
            <a:fillRect/>
          </a:stretch>
        </p:blipFill>
        <p:spPr>
          <a:xfrm>
            <a:off x="0" y="136525"/>
            <a:ext cx="12192000" cy="6858000"/>
          </a:xfrm>
          <a:prstGeom prst="rect">
            <a:avLst/>
          </a:prstGeom>
          <a:noFill/>
        </p:spPr>
      </p:pic>
      <p:sp>
        <p:nvSpPr>
          <p:cNvPr id="5" name="Slide Number Placeholder 4">
            <a:extLst>
              <a:ext uri="{FF2B5EF4-FFF2-40B4-BE49-F238E27FC236}">
                <a16:creationId xmlns:a16="http://schemas.microsoft.com/office/drawing/2014/main" id="{7902F95B-EFCE-4D20-A0A8-F83E05ACE0A8}"/>
              </a:ext>
            </a:extLst>
          </p:cNvPr>
          <p:cNvSpPr>
            <a:spLocks noGrp="1"/>
          </p:cNvSpPr>
          <p:nvPr>
            <p:ph type="sldNum" sz="quarter" idx="12"/>
          </p:nvPr>
        </p:nvSpPr>
        <p:spPr/>
        <p:txBody>
          <a:bodyPr/>
          <a:lstStyle/>
          <a:p>
            <a:fld id="{1049B566-6B4E-4AA6-90ED-FA5F5DD6392C}" type="slidenum">
              <a:rPr lang="en-GB" smtClean="0"/>
              <a:t>10</a:t>
            </a:fld>
            <a:endParaRPr lang="en-GB"/>
          </a:p>
        </p:txBody>
      </p:sp>
      <p:sp>
        <p:nvSpPr>
          <p:cNvPr id="6" name="TextBox 5">
            <a:extLst>
              <a:ext uri="{FF2B5EF4-FFF2-40B4-BE49-F238E27FC236}">
                <a16:creationId xmlns:a16="http://schemas.microsoft.com/office/drawing/2014/main" id="{D4A36399-9438-A427-0095-DA62AD7B93B7}"/>
              </a:ext>
            </a:extLst>
          </p:cNvPr>
          <p:cNvSpPr txBox="1"/>
          <p:nvPr/>
        </p:nvSpPr>
        <p:spPr>
          <a:xfrm>
            <a:off x="905933" y="681037"/>
            <a:ext cx="9144000" cy="1292662"/>
          </a:xfrm>
          <a:prstGeom prst="rect">
            <a:avLst/>
          </a:prstGeom>
          <a:noFill/>
        </p:spPr>
        <p:txBody>
          <a:bodyPr wrap="square" rtlCol="0">
            <a:spAutoFit/>
          </a:bodyPr>
          <a:lstStyle/>
          <a:p>
            <a:r>
              <a:rPr lang="en-GB" sz="3000" b="1" dirty="0">
                <a:solidFill>
                  <a:srgbClr val="002060"/>
                </a:solidFill>
                <a:latin typeface="Arial" panose="020B0604020202020204" pitchFamily="34" charset="0"/>
                <a:cs typeface="Arial" panose="020B0604020202020204" pitchFamily="34" charset="0"/>
              </a:rPr>
              <a:t>Effectiveness and Efficiency of key processes of EU Funds</a:t>
            </a:r>
            <a:r>
              <a:rPr lang="en-US" sz="3200" b="1" dirty="0">
                <a:solidFill>
                  <a:srgbClr val="002060"/>
                </a:solidFill>
                <a:latin typeface="Arial" panose="020B0604020202020204" pitchFamily="34" charset="0"/>
                <a:cs typeface="Arial" panose="020B0604020202020204" pitchFamily="34" charset="0"/>
              </a:rPr>
              <a:t> </a:t>
            </a:r>
          </a:p>
          <a:p>
            <a:r>
              <a:rPr lang="en-US" sz="1400" b="1" dirty="0">
                <a:solidFill>
                  <a:srgbClr val="002060"/>
                </a:solidFill>
                <a:latin typeface="Arial" panose="020B0604020202020204" pitchFamily="34" charset="0"/>
                <a:cs typeface="Arial" panose="020B0604020202020204" pitchFamily="34" charset="0"/>
              </a:rPr>
              <a:t>HEV3</a:t>
            </a:r>
            <a:endParaRPr lang="en-GB" sz="1400" b="1" dirty="0">
              <a:solidFill>
                <a:srgbClr val="002060"/>
              </a:solidFill>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BE993BB2-3337-CCF3-263D-57F0A11C0F40}"/>
              </a:ext>
            </a:extLst>
          </p:cNvPr>
          <p:cNvGrpSpPr/>
          <p:nvPr/>
        </p:nvGrpSpPr>
        <p:grpSpPr>
          <a:xfrm>
            <a:off x="905933" y="2026125"/>
            <a:ext cx="10181063" cy="526971"/>
            <a:chOff x="0" y="6328"/>
            <a:chExt cx="10181063" cy="526971"/>
          </a:xfrm>
        </p:grpSpPr>
        <p:sp>
          <p:nvSpPr>
            <p:cNvPr id="9" name="Rectangle: Rounded Corners 8">
              <a:extLst>
                <a:ext uri="{FF2B5EF4-FFF2-40B4-BE49-F238E27FC236}">
                  <a16:creationId xmlns:a16="http://schemas.microsoft.com/office/drawing/2014/main" id="{2F1BD060-322B-A2BF-F99C-BEB2AEAD998A}"/>
                </a:ext>
              </a:extLst>
            </p:cNvPr>
            <p:cNvSpPr/>
            <p:nvPr/>
          </p:nvSpPr>
          <p:spPr>
            <a:xfrm>
              <a:off x="0" y="6328"/>
              <a:ext cx="10181063" cy="52697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736890FB-5844-32EA-8CF3-8447DB2C314C}"/>
                </a:ext>
              </a:extLst>
            </p:cNvPr>
            <p:cNvSpPr txBox="1"/>
            <p:nvPr/>
          </p:nvSpPr>
          <p:spPr>
            <a:xfrm>
              <a:off x="25725" y="32053"/>
              <a:ext cx="10129613" cy="4755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latin typeface="Arial" panose="020B0604020202020204" pitchFamily="34" charset="0"/>
                  <a:cs typeface="Arial" panose="020B0604020202020204" pitchFamily="34" charset="0"/>
                </a:rPr>
                <a:t>Rationale:</a:t>
              </a:r>
              <a:endParaRPr lang="en-US" sz="2200" kern="1200">
                <a:latin typeface="Arial" panose="020B0604020202020204" pitchFamily="34" charset="0"/>
                <a:cs typeface="Arial" panose="020B0604020202020204" pitchFamily="34" charset="0"/>
              </a:endParaRPr>
            </a:p>
          </p:txBody>
        </p:sp>
      </p:grpSp>
      <p:sp>
        <p:nvSpPr>
          <p:cNvPr id="12" name="TextBox 11">
            <a:extLst>
              <a:ext uri="{FF2B5EF4-FFF2-40B4-BE49-F238E27FC236}">
                <a16:creationId xmlns:a16="http://schemas.microsoft.com/office/drawing/2014/main" id="{E1F7742C-7EC7-40CD-BFA3-47DBA3EECDC6}"/>
              </a:ext>
            </a:extLst>
          </p:cNvPr>
          <p:cNvSpPr txBox="1"/>
          <p:nvPr/>
        </p:nvSpPr>
        <p:spPr>
          <a:xfrm>
            <a:off x="931657" y="2753596"/>
            <a:ext cx="10129613" cy="3378617"/>
          </a:xfrm>
          <a:prstGeom prst="rect">
            <a:avLst/>
          </a:prstGeom>
          <a:noFill/>
        </p:spPr>
        <p:txBody>
          <a:bodyPr wrap="square">
            <a:spAutoFit/>
          </a:bodyPr>
          <a:lstStyle/>
          <a:p>
            <a:r>
              <a:rPr lang="en-GB" sz="2000" dirty="0">
                <a:latin typeface="Arial" panose="020B0604020202020204" pitchFamily="34" charset="0"/>
                <a:cs typeface="Arial" panose="020B0604020202020204" pitchFamily="34" charset="0"/>
              </a:rPr>
              <a:t>To understand the </a:t>
            </a:r>
            <a:r>
              <a:rPr lang="en-GB" sz="2000" b="1" dirty="0">
                <a:latin typeface="Arial" panose="020B0604020202020204" pitchFamily="34" charset="0"/>
                <a:cs typeface="Arial" panose="020B0604020202020204" pitchFamily="34" charset="0"/>
              </a:rPr>
              <a:t>effectiveness and efficiency of key processes involved in relation to access and to use of EU funding</a:t>
            </a:r>
            <a:r>
              <a:rPr lang="en-GB" sz="2000" dirty="0">
                <a:latin typeface="Arial" panose="020B0604020202020204" pitchFamily="34" charset="0"/>
                <a:cs typeface="Arial" panose="020B0604020202020204" pitchFamily="34" charset="0"/>
              </a:rPr>
              <a:t>.</a:t>
            </a:r>
            <a:r>
              <a:rPr lang="en-GB" sz="2000" b="1" dirty="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pPr marR="179070" lvl="0" algn="just" fontAlgn="base">
              <a:lnSpc>
                <a:spcPct val="107000"/>
              </a:lnSpc>
              <a:buSzPts val="1100"/>
            </a:pPr>
            <a:r>
              <a:rPr lang="en-GB" sz="1800" kern="0" dirty="0">
                <a:effectLst/>
                <a:latin typeface="Arial" panose="020B0604020202020204" pitchFamily="34" charset="0"/>
                <a:ea typeface="Times New Roman" panose="02020603050405020304" pitchFamily="18" charset="0"/>
                <a:cs typeface="Arial" panose="020B0604020202020204" pitchFamily="34" charset="0"/>
              </a:rPr>
              <a:t>To </a:t>
            </a:r>
            <a:r>
              <a:rPr lang="en-GB" b="1" kern="0" dirty="0">
                <a:latin typeface="Arial" panose="020B0604020202020204" pitchFamily="34" charset="0"/>
                <a:ea typeface="Times New Roman" panose="02020603050405020304" pitchFamily="18" charset="0"/>
                <a:cs typeface="Arial" panose="020B0604020202020204" pitchFamily="34" charset="0"/>
              </a:rPr>
              <a:t>t</a:t>
            </a:r>
            <a:r>
              <a:rPr lang="en-GB" sz="1800" b="1" kern="0" dirty="0">
                <a:effectLst/>
                <a:latin typeface="Arial" panose="020B0604020202020204" pitchFamily="34" charset="0"/>
                <a:ea typeface="Times New Roman" panose="02020603050405020304" pitchFamily="18" charset="0"/>
                <a:cs typeface="Arial" panose="020B0604020202020204" pitchFamily="34" charset="0"/>
              </a:rPr>
              <a:t>ake stock of the business processes in place</a:t>
            </a:r>
            <a:r>
              <a:rPr lang="en-GB" sz="1800" kern="0" dirty="0">
                <a:effectLst/>
                <a:latin typeface="Arial" panose="020B0604020202020204" pitchFamily="34" charset="0"/>
                <a:ea typeface="Times New Roman" panose="02020603050405020304" pitchFamily="18" charset="0"/>
                <a:cs typeface="Arial" panose="020B0604020202020204" pitchFamily="34" charset="0"/>
              </a:rPr>
              <a:t> and carry out a mapping exercise.</a:t>
            </a:r>
          </a:p>
          <a:p>
            <a:pPr marR="179070" lvl="0" algn="just" fontAlgn="base">
              <a:lnSpc>
                <a:spcPct val="107000"/>
              </a:lnSpc>
              <a:buSzPts val="1100"/>
            </a:pPr>
            <a:endParaRPr lang="en-GB" sz="1800" kern="100" dirty="0">
              <a:effectLst/>
              <a:latin typeface="Arial" panose="020B0604020202020204" pitchFamily="34" charset="0"/>
              <a:ea typeface="Calibri" panose="020F0502020204030204" pitchFamily="34" charset="0"/>
              <a:cs typeface="Arial" panose="020B0604020202020204" pitchFamily="34" charset="0"/>
            </a:endParaRPr>
          </a:p>
          <a:p>
            <a:pPr marR="179070" lvl="0" algn="just" fontAlgn="base">
              <a:lnSpc>
                <a:spcPct val="107000"/>
              </a:lnSpc>
              <a:buSzPts val="1100"/>
            </a:pPr>
            <a:r>
              <a:rPr lang="en-GB" sz="1800" kern="0" dirty="0">
                <a:effectLst/>
                <a:latin typeface="Arial" panose="020B0604020202020204" pitchFamily="34" charset="0"/>
                <a:ea typeface="Times New Roman" panose="02020603050405020304" pitchFamily="18" charset="0"/>
                <a:cs typeface="Arial" panose="020B0604020202020204" pitchFamily="34" charset="0"/>
              </a:rPr>
              <a:t>To </a:t>
            </a:r>
            <a:r>
              <a:rPr lang="en-GB" sz="1800" b="1" kern="0" dirty="0">
                <a:effectLst/>
                <a:latin typeface="Arial" panose="020B0604020202020204" pitchFamily="34" charset="0"/>
                <a:ea typeface="Times New Roman" panose="02020603050405020304" pitchFamily="18" charset="0"/>
                <a:cs typeface="Arial" panose="020B0604020202020204" pitchFamily="34" charset="0"/>
              </a:rPr>
              <a:t>gather stakeholder feedback</a:t>
            </a:r>
            <a:r>
              <a:rPr lang="en-GB" sz="1800" kern="0" dirty="0">
                <a:effectLst/>
                <a:latin typeface="Arial" panose="020B0604020202020204" pitchFamily="34" charset="0"/>
                <a:ea typeface="Times New Roman" panose="02020603050405020304" pitchFamily="18" charset="0"/>
                <a:cs typeface="Arial" panose="020B0604020202020204" pitchFamily="34" charset="0"/>
              </a:rPr>
              <a:t> on their perspectives on strengths and weaknesses. </a:t>
            </a:r>
          </a:p>
          <a:p>
            <a:pPr marR="179070" lvl="0" algn="just" fontAlgn="base">
              <a:lnSpc>
                <a:spcPct val="107000"/>
              </a:lnSpc>
              <a:buSzPts val="1100"/>
            </a:pPr>
            <a:endParaRPr lang="en-GB" kern="0" dirty="0">
              <a:latin typeface="Arial" panose="020B0604020202020204" pitchFamily="34" charset="0"/>
              <a:ea typeface="Times New Roman" panose="02020603050405020304" pitchFamily="18" charset="0"/>
              <a:cs typeface="Arial" panose="020B0604020202020204" pitchFamily="34" charset="0"/>
            </a:endParaRPr>
          </a:p>
          <a:p>
            <a:pPr marR="179070" lvl="0" algn="just" fontAlgn="base">
              <a:lnSpc>
                <a:spcPct val="107000"/>
              </a:lnSpc>
              <a:buSzPts val="1100"/>
            </a:pPr>
            <a:r>
              <a:rPr lang="en-GB" sz="1800" kern="0" dirty="0">
                <a:effectLst/>
                <a:latin typeface="Arial" panose="020B0604020202020204" pitchFamily="34" charset="0"/>
                <a:ea typeface="Times New Roman" panose="02020603050405020304" pitchFamily="18" charset="0"/>
                <a:cs typeface="Arial" panose="020B0604020202020204" pitchFamily="34" charset="0"/>
              </a:rPr>
              <a:t>To research opportunities for adapting/transferring/introducing new models/processes for </a:t>
            </a:r>
            <a:r>
              <a:rPr lang="en-GB" sz="1800" b="1" kern="0" dirty="0">
                <a:effectLst/>
                <a:latin typeface="Arial" panose="020B0604020202020204" pitchFamily="34" charset="0"/>
                <a:ea typeface="Times New Roman" panose="02020603050405020304" pitchFamily="18" charset="0"/>
                <a:cs typeface="Arial" panose="020B0604020202020204" pitchFamily="34" charset="0"/>
              </a:rPr>
              <a:t>evidence-based solutions</a:t>
            </a:r>
            <a:r>
              <a:rPr lang="en-GB" kern="0" dirty="0">
                <a:latin typeface="Arial" panose="020B0604020202020204" pitchFamily="34" charset="0"/>
                <a:ea typeface="Times New Roman" panose="02020603050405020304" pitchFamily="18" charset="0"/>
                <a:cs typeface="Arial" panose="020B0604020202020204" pitchFamily="34" charset="0"/>
              </a:rPr>
              <a:t>. </a:t>
            </a:r>
          </a:p>
          <a:p>
            <a:endParaRPr lang="en-GB" sz="2000" dirty="0">
              <a:latin typeface="Arial" panose="020B0604020202020204" pitchFamily="34" charset="0"/>
              <a:cs typeface="Arial" panose="020B0604020202020204" pitchFamily="34" charset="0"/>
            </a:endParaRPr>
          </a:p>
          <a:p>
            <a:r>
              <a:rPr lang="en-GB" sz="1800" kern="0" dirty="0">
                <a:effectLst/>
                <a:latin typeface="Arial" panose="020B0604020202020204" pitchFamily="34" charset="0"/>
                <a:ea typeface="Times New Roman" panose="02020603050405020304" pitchFamily="18" charset="0"/>
                <a:cs typeface="Times New Roman" panose="02020603050405020304" pitchFamily="18" charset="0"/>
              </a:rPr>
              <a:t>Relevant Data gathered as part of HEV-1 (preparatory data study) will feed into this Evaluation. </a:t>
            </a:r>
          </a:p>
        </p:txBody>
      </p:sp>
    </p:spTree>
    <p:extLst>
      <p:ext uri="{BB962C8B-B14F-4D97-AF65-F5344CB8AC3E}">
        <p14:creationId xmlns:p14="http://schemas.microsoft.com/office/powerpoint/2010/main" val="3262475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1610139" y="2524472"/>
            <a:ext cx="8971721" cy="1384995"/>
          </a:xfrm>
          <a:prstGeom prst="rect">
            <a:avLst/>
          </a:prstGeom>
          <a:noFill/>
          <a:ln w="9525">
            <a:noFill/>
            <a:miter lim="800000"/>
            <a:headEnd/>
            <a:tailEnd/>
          </a:ln>
        </p:spPr>
        <p:txBody>
          <a:bodyPr wrap="square">
            <a:spAutoFit/>
          </a:bodyPr>
          <a:lstStyle/>
          <a:p>
            <a:pPr marL="0" indent="0" algn="ctr">
              <a:buNone/>
            </a:pPr>
            <a:r>
              <a:rPr lang="en-GB" sz="2800" b="1" dirty="0">
                <a:solidFill>
                  <a:srgbClr val="002060"/>
                </a:solidFill>
                <a:latin typeface="Arial" panose="020B0604020202020204" pitchFamily="34" charset="0"/>
                <a:cs typeface="Arial" panose="020B0604020202020204" pitchFamily="34" charset="0"/>
              </a:rPr>
              <a:t>Programme-Specific</a:t>
            </a:r>
            <a:r>
              <a:rPr lang="en-US" sz="2800" b="1" dirty="0">
                <a:solidFill>
                  <a:srgbClr val="002060"/>
                </a:solidFill>
                <a:latin typeface="Arial" panose="020B0604020202020204" pitchFamily="34" charset="0"/>
                <a:cs typeface="Arial" panose="020B0604020202020204" pitchFamily="34" charset="0"/>
              </a:rPr>
              <a:t> Evaluations</a:t>
            </a:r>
          </a:p>
          <a:p>
            <a:pPr marL="0" indent="0" algn="ctr">
              <a:buNone/>
            </a:pPr>
            <a:endParaRPr lang="en-US" sz="2800" b="1" dirty="0">
              <a:solidFill>
                <a:srgbClr val="002060"/>
              </a:solidFill>
              <a:latin typeface="Arial" panose="020B0604020202020204" pitchFamily="34" charset="0"/>
              <a:cs typeface="Arial" panose="020B0604020202020204" pitchFamily="34" charset="0"/>
            </a:endParaRPr>
          </a:p>
          <a:p>
            <a:pPr marL="0" indent="0" algn="ctr">
              <a:buNone/>
            </a:pPr>
            <a:r>
              <a:rPr lang="en-US" sz="2800" b="1" dirty="0">
                <a:solidFill>
                  <a:srgbClr val="002060"/>
                </a:solidFill>
                <a:latin typeface="Arial" panose="020B0604020202020204" pitchFamily="34" charset="0"/>
                <a:cs typeface="Arial" panose="020B0604020202020204" pitchFamily="34" charset="0"/>
              </a:rPr>
              <a:t>European Maritime Aquaculture and Fisheries Fund</a:t>
            </a:r>
            <a:endParaRPr lang="en-GB" sz="28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6019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887D-7088-446F-BDEF-F7A562C3ACB9}"/>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057F79DD-19C8-4827-947F-EBF70B8CC286}"/>
              </a:ext>
            </a:extLst>
          </p:cNvPr>
          <p:cNvPicPr>
            <a:picLocks noChangeAspect="1"/>
          </p:cNvPicPr>
          <p:nvPr/>
        </p:nvPicPr>
        <p:blipFill>
          <a:blip r:embed="rId3"/>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7902F95B-EFCE-4D20-A0A8-F83E05ACE0A8}"/>
              </a:ext>
            </a:extLst>
          </p:cNvPr>
          <p:cNvSpPr>
            <a:spLocks noGrp="1"/>
          </p:cNvSpPr>
          <p:nvPr>
            <p:ph type="sldNum" sz="quarter" idx="12"/>
          </p:nvPr>
        </p:nvSpPr>
        <p:spPr/>
        <p:txBody>
          <a:bodyPr/>
          <a:lstStyle/>
          <a:p>
            <a:fld id="{1049B566-6B4E-4AA6-90ED-FA5F5DD6392C}" type="slidenum">
              <a:rPr lang="en-GB" smtClean="0"/>
              <a:t>12</a:t>
            </a:fld>
            <a:endParaRPr lang="en-GB"/>
          </a:p>
        </p:txBody>
      </p:sp>
      <p:sp>
        <p:nvSpPr>
          <p:cNvPr id="6" name="TextBox 5">
            <a:extLst>
              <a:ext uri="{FF2B5EF4-FFF2-40B4-BE49-F238E27FC236}">
                <a16:creationId xmlns:a16="http://schemas.microsoft.com/office/drawing/2014/main" id="{D4A36399-9438-A427-0095-DA62AD7B93B7}"/>
              </a:ext>
            </a:extLst>
          </p:cNvPr>
          <p:cNvSpPr txBox="1"/>
          <p:nvPr/>
        </p:nvSpPr>
        <p:spPr>
          <a:xfrm>
            <a:off x="905933" y="681037"/>
            <a:ext cx="9144000" cy="584775"/>
          </a:xfrm>
          <a:prstGeom prst="rect">
            <a:avLst/>
          </a:prstGeom>
          <a:noFill/>
        </p:spPr>
        <p:txBody>
          <a:bodyPr wrap="square" rtlCol="0">
            <a:spAutoFit/>
          </a:bodyPr>
          <a:lstStyle/>
          <a:p>
            <a:r>
              <a:rPr lang="en-US" sz="3200" b="1" dirty="0">
                <a:solidFill>
                  <a:srgbClr val="002060"/>
                </a:solidFill>
                <a:latin typeface="Arial" panose="020B0604020202020204" pitchFamily="34" charset="0"/>
                <a:cs typeface="Arial" panose="020B0604020202020204" pitchFamily="34" charset="0"/>
              </a:rPr>
              <a:t>EMFAF Evaluation Plan</a:t>
            </a:r>
            <a:endParaRPr lang="en-GB" sz="3200" b="1" dirty="0">
              <a:solidFill>
                <a:srgbClr val="00206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1C9A4EE-2535-B866-E756-C8FFE6CC792D}"/>
              </a:ext>
            </a:extLst>
          </p:cNvPr>
          <p:cNvSpPr txBox="1"/>
          <p:nvPr/>
        </p:nvSpPr>
        <p:spPr>
          <a:xfrm>
            <a:off x="1371600" y="1445199"/>
            <a:ext cx="8809463" cy="369332"/>
          </a:xfrm>
          <a:prstGeom prst="rect">
            <a:avLst/>
          </a:prstGeom>
          <a:noFill/>
        </p:spPr>
        <p:txBody>
          <a:bodyPr wrap="square" rtlCol="0">
            <a:spAutoFit/>
          </a:bodyPr>
          <a:lstStyle/>
          <a:p>
            <a:endParaRPr lang="en-GB"/>
          </a:p>
        </p:txBody>
      </p:sp>
      <p:graphicFrame>
        <p:nvGraphicFramePr>
          <p:cNvPr id="13" name="Table 13">
            <a:extLst>
              <a:ext uri="{FF2B5EF4-FFF2-40B4-BE49-F238E27FC236}">
                <a16:creationId xmlns:a16="http://schemas.microsoft.com/office/drawing/2014/main" id="{319DFEB8-60F5-49C7-35A7-435DC733D30B}"/>
              </a:ext>
            </a:extLst>
          </p:cNvPr>
          <p:cNvGraphicFramePr>
            <a:graphicFrameLocks noGrp="1"/>
          </p:cNvGraphicFramePr>
          <p:nvPr>
            <p:ph idx="1"/>
            <p:extLst>
              <p:ext uri="{D42A27DB-BD31-4B8C-83A1-F6EECF244321}">
                <p14:modId xmlns:p14="http://schemas.microsoft.com/office/powerpoint/2010/main" val="3424545573"/>
              </p:ext>
            </p:extLst>
          </p:nvPr>
        </p:nvGraphicFramePr>
        <p:xfrm>
          <a:off x="838203" y="1859418"/>
          <a:ext cx="10515597" cy="3152788"/>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3502818303"/>
                    </a:ext>
                  </a:extLst>
                </a:gridCol>
                <a:gridCol w="3505199">
                  <a:extLst>
                    <a:ext uri="{9D8B030D-6E8A-4147-A177-3AD203B41FA5}">
                      <a16:colId xmlns:a16="http://schemas.microsoft.com/office/drawing/2014/main" val="580714736"/>
                    </a:ext>
                  </a:extLst>
                </a:gridCol>
                <a:gridCol w="3505199">
                  <a:extLst>
                    <a:ext uri="{9D8B030D-6E8A-4147-A177-3AD203B41FA5}">
                      <a16:colId xmlns:a16="http://schemas.microsoft.com/office/drawing/2014/main" val="1813211715"/>
                    </a:ext>
                  </a:extLst>
                </a:gridCol>
              </a:tblGrid>
              <a:tr h="501028">
                <a:tc>
                  <a:txBody>
                    <a:bodyPr/>
                    <a:lstStyle/>
                    <a:p>
                      <a:pPr algn="ctr"/>
                      <a:r>
                        <a:rPr lang="en-GB" sz="1800" dirty="0">
                          <a:latin typeface="Arial" panose="020B0604020202020204" pitchFamily="34" charset="0"/>
                          <a:cs typeface="Arial" panose="020B0604020202020204" pitchFamily="34" charset="0"/>
                        </a:rPr>
                        <a:t>Evaluation Type</a:t>
                      </a:r>
                    </a:p>
                  </a:txBody>
                  <a:tcPr/>
                </a:tc>
                <a:tc>
                  <a:txBody>
                    <a:bodyPr/>
                    <a:lstStyle/>
                    <a:p>
                      <a:pPr algn="ctr"/>
                      <a:r>
                        <a:rPr lang="en-GB" sz="1800">
                          <a:latin typeface="Arial" panose="020B0604020202020204" pitchFamily="34" charset="0"/>
                          <a:cs typeface="Arial" panose="020B0604020202020204" pitchFamily="34" charset="0"/>
                        </a:rPr>
                        <a:t>Timeframe</a:t>
                      </a:r>
                    </a:p>
                  </a:txBody>
                  <a:tcPr/>
                </a:tc>
                <a:tc>
                  <a:txBody>
                    <a:bodyPr/>
                    <a:lstStyle/>
                    <a:p>
                      <a:pPr algn="ctr"/>
                      <a:r>
                        <a:rPr lang="en-GB" sz="1800" dirty="0">
                          <a:latin typeface="Arial" panose="020B0604020202020204" pitchFamily="34" charset="0"/>
                          <a:cs typeface="Arial" panose="020B0604020202020204" pitchFamily="34" charset="0"/>
                        </a:rPr>
                        <a:t>Evaluation code</a:t>
                      </a:r>
                    </a:p>
                  </a:txBody>
                  <a:tcPr/>
                </a:tc>
                <a:extLst>
                  <a:ext uri="{0D108BD9-81ED-4DB2-BD59-A6C34878D82A}">
                    <a16:rowId xmlns:a16="http://schemas.microsoft.com/office/drawing/2014/main" val="3082698746"/>
                  </a:ext>
                </a:extLst>
              </a:tr>
              <a:tr h="501028">
                <a:tc>
                  <a:txBody>
                    <a:bodyPr/>
                    <a:lstStyle/>
                    <a:p>
                      <a:pPr algn="ctr"/>
                      <a:r>
                        <a:rPr lang="en-GB" sz="1800" dirty="0">
                          <a:latin typeface="Arial" panose="020B0604020202020204" pitchFamily="34" charset="0"/>
                          <a:cs typeface="Arial" panose="020B0604020202020204" pitchFamily="34" charset="0"/>
                        </a:rPr>
                        <a:t>Thematic Evaluation on the EMFAF effectiveness in fostering sustainable fisheries and the restoration and conservation of aquatic biological resources </a:t>
                      </a:r>
                    </a:p>
                  </a:txBody>
                  <a:tcPr/>
                </a:tc>
                <a:tc>
                  <a:txBody>
                    <a:bodyPr/>
                    <a:lstStyle/>
                    <a:p>
                      <a:pPr algn="ctr"/>
                      <a:r>
                        <a:rPr lang="en-GB" sz="1800" dirty="0">
                          <a:latin typeface="Arial" panose="020B0604020202020204" pitchFamily="34" charset="0"/>
                          <a:cs typeface="Arial" panose="020B0604020202020204" pitchFamily="34" charset="0"/>
                        </a:rPr>
                        <a:t>Q4 2024 – Q3 2027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cs typeface="Arial" panose="020B0604020202020204" pitchFamily="34" charset="0"/>
                        </a:rPr>
                        <a:t>EMFAF - EV 4</a:t>
                      </a:r>
                    </a:p>
                  </a:txBody>
                  <a:tcPr/>
                </a:tc>
                <a:extLst>
                  <a:ext uri="{0D108BD9-81ED-4DB2-BD59-A6C34878D82A}">
                    <a16:rowId xmlns:a16="http://schemas.microsoft.com/office/drawing/2014/main" val="2222605324"/>
                  </a:ext>
                </a:extLst>
              </a:tr>
              <a:tr h="5010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cs typeface="Arial" panose="020B0604020202020204" pitchFamily="34" charset="0"/>
                        </a:rPr>
                        <a:t>Impact Evaluation on the priorities of the EMFAF Programme 2027 Programme</a:t>
                      </a:r>
                    </a:p>
                  </a:txBody>
                  <a:tcPr/>
                </a:tc>
                <a:tc>
                  <a:txBody>
                    <a:bodyPr/>
                    <a:lstStyle/>
                    <a:p>
                      <a:pPr algn="ctr"/>
                      <a:r>
                        <a:rPr lang="en-GB" sz="1800" dirty="0">
                          <a:latin typeface="Arial" panose="020B0604020202020204" pitchFamily="34" charset="0"/>
                          <a:cs typeface="Arial" panose="020B0604020202020204" pitchFamily="34" charset="0"/>
                        </a:rPr>
                        <a:t>Q1 2028 - Q2 2029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cs typeface="Arial" panose="020B0604020202020204" pitchFamily="34" charset="0"/>
                        </a:rPr>
                        <a:t>EMFAF - EV 5</a:t>
                      </a:r>
                    </a:p>
                  </a:txBody>
                  <a:tcPr/>
                </a:tc>
                <a:extLst>
                  <a:ext uri="{0D108BD9-81ED-4DB2-BD59-A6C34878D82A}">
                    <a16:rowId xmlns:a16="http://schemas.microsoft.com/office/drawing/2014/main" val="855869485"/>
                  </a:ext>
                </a:extLst>
              </a:tr>
            </a:tbl>
          </a:graphicData>
        </a:graphic>
      </p:graphicFrame>
    </p:spTree>
    <p:extLst>
      <p:ext uri="{BB962C8B-B14F-4D97-AF65-F5344CB8AC3E}">
        <p14:creationId xmlns:p14="http://schemas.microsoft.com/office/powerpoint/2010/main" val="954319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887D-7088-446F-BDEF-F7A562C3ACB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3E9E934-34FE-4AAF-A72F-9C57B4143725}"/>
              </a:ext>
            </a:extLst>
          </p:cNvPr>
          <p:cNvSpPr>
            <a:spLocks noGrp="1"/>
          </p:cNvSpPr>
          <p:nvPr>
            <p:ph idx="1"/>
          </p:nvPr>
        </p:nvSpPr>
        <p:spPr/>
        <p:txBody>
          <a:bodyPr/>
          <a:lstStyle/>
          <a:p>
            <a:endParaRPr lang="en-GB"/>
          </a:p>
        </p:txBody>
      </p:sp>
      <p:sp>
        <p:nvSpPr>
          <p:cNvPr id="5" name="Slide Number Placeholder 4">
            <a:extLst>
              <a:ext uri="{FF2B5EF4-FFF2-40B4-BE49-F238E27FC236}">
                <a16:creationId xmlns:a16="http://schemas.microsoft.com/office/drawing/2014/main" id="{7902F95B-EFCE-4D20-A0A8-F83E05ACE0A8}"/>
              </a:ext>
            </a:extLst>
          </p:cNvPr>
          <p:cNvSpPr>
            <a:spLocks noGrp="1"/>
          </p:cNvSpPr>
          <p:nvPr>
            <p:ph type="sldNum" sz="quarter" idx="12"/>
          </p:nvPr>
        </p:nvSpPr>
        <p:spPr/>
        <p:txBody>
          <a:bodyPr/>
          <a:lstStyle/>
          <a:p>
            <a:fld id="{1049B566-6B4E-4AA6-90ED-FA5F5DD6392C}" type="slidenum">
              <a:rPr lang="en-GB" smtClean="0"/>
              <a:t>13</a:t>
            </a:fld>
            <a:endParaRPr lang="en-GB"/>
          </a:p>
        </p:txBody>
      </p:sp>
      <p:pic>
        <p:nvPicPr>
          <p:cNvPr id="4" name="Picture 3">
            <a:extLst>
              <a:ext uri="{FF2B5EF4-FFF2-40B4-BE49-F238E27FC236}">
                <a16:creationId xmlns:a16="http://schemas.microsoft.com/office/drawing/2014/main" id="{057F79DD-19C8-4827-947F-EBF70B8CC286}"/>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D4A36399-9438-A427-0095-DA62AD7B93B7}"/>
              </a:ext>
            </a:extLst>
          </p:cNvPr>
          <p:cNvSpPr txBox="1"/>
          <p:nvPr/>
        </p:nvSpPr>
        <p:spPr>
          <a:xfrm>
            <a:off x="905933" y="681037"/>
            <a:ext cx="9409406" cy="1384995"/>
          </a:xfrm>
          <a:prstGeom prst="rect">
            <a:avLst/>
          </a:prstGeom>
          <a:noFill/>
        </p:spPr>
        <p:txBody>
          <a:bodyPr wrap="square" rtlCol="0">
            <a:spAutoFit/>
          </a:bodyPr>
          <a:lstStyle/>
          <a:p>
            <a:r>
              <a:rPr lang="en-GB" sz="2400" b="1" dirty="0">
                <a:solidFill>
                  <a:srgbClr val="002060"/>
                </a:solidFill>
                <a:latin typeface="Arial" panose="020B0604020202020204" pitchFamily="34" charset="0"/>
                <a:cs typeface="Arial" panose="020B0604020202020204" pitchFamily="34" charset="0"/>
              </a:rPr>
              <a:t>Thematic Evaluation on the EMFAF effectiveness in fostering sustainable fisheries and the restoration and conservation of aquatic biological resources </a:t>
            </a:r>
          </a:p>
          <a:p>
            <a:r>
              <a:rPr lang="en-US" sz="1200" b="1" dirty="0">
                <a:solidFill>
                  <a:srgbClr val="002060"/>
                </a:solidFill>
                <a:latin typeface="Arial" panose="020B0604020202020204" pitchFamily="34" charset="0"/>
                <a:cs typeface="Arial" panose="020B0604020202020204" pitchFamily="34" charset="0"/>
              </a:rPr>
              <a:t>EMFAF - EV 4</a:t>
            </a:r>
            <a:endParaRPr lang="en-GB" sz="1200" b="1" dirty="0">
              <a:solidFill>
                <a:srgbClr val="002060"/>
              </a:solidFill>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555524DD-5162-2C8C-3B64-904056EEF026}"/>
              </a:ext>
            </a:extLst>
          </p:cNvPr>
          <p:cNvGrpSpPr/>
          <p:nvPr/>
        </p:nvGrpSpPr>
        <p:grpSpPr>
          <a:xfrm>
            <a:off x="931658" y="2104880"/>
            <a:ext cx="10181063" cy="526971"/>
            <a:chOff x="0" y="6328"/>
            <a:chExt cx="10181063" cy="526971"/>
          </a:xfrm>
        </p:grpSpPr>
        <p:sp>
          <p:nvSpPr>
            <p:cNvPr id="9" name="Rectangle: Rounded Corners 8">
              <a:extLst>
                <a:ext uri="{FF2B5EF4-FFF2-40B4-BE49-F238E27FC236}">
                  <a16:creationId xmlns:a16="http://schemas.microsoft.com/office/drawing/2014/main" id="{A2B1AA62-41F4-1BAF-9625-F78EEE4963AC}"/>
                </a:ext>
              </a:extLst>
            </p:cNvPr>
            <p:cNvSpPr/>
            <p:nvPr/>
          </p:nvSpPr>
          <p:spPr>
            <a:xfrm>
              <a:off x="0" y="6328"/>
              <a:ext cx="10181063" cy="52697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angle: Rounded Corners 4">
              <a:extLst>
                <a:ext uri="{FF2B5EF4-FFF2-40B4-BE49-F238E27FC236}">
                  <a16:creationId xmlns:a16="http://schemas.microsoft.com/office/drawing/2014/main" id="{8BB52916-F903-61D8-8820-7E01D8853C08}"/>
                </a:ext>
              </a:extLst>
            </p:cNvPr>
            <p:cNvSpPr txBox="1"/>
            <p:nvPr/>
          </p:nvSpPr>
          <p:spPr>
            <a:xfrm>
              <a:off x="25725" y="32053"/>
              <a:ext cx="10129613" cy="4755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latin typeface="Arial" panose="020B0604020202020204" pitchFamily="34" charset="0"/>
                  <a:cs typeface="Arial" panose="020B0604020202020204" pitchFamily="34" charset="0"/>
                </a:rPr>
                <a:t>Rationale</a:t>
              </a:r>
              <a:r>
                <a:rPr lang="en-GB" sz="2200" kern="1200"/>
                <a:t>:</a:t>
              </a:r>
              <a:endParaRPr lang="en-US" sz="2200" kern="1200"/>
            </a:p>
          </p:txBody>
        </p:sp>
      </p:grpSp>
      <p:sp>
        <p:nvSpPr>
          <p:cNvPr id="12" name="TextBox 11">
            <a:extLst>
              <a:ext uri="{FF2B5EF4-FFF2-40B4-BE49-F238E27FC236}">
                <a16:creationId xmlns:a16="http://schemas.microsoft.com/office/drawing/2014/main" id="{0E2F8E34-FDEE-7BCC-8492-25B94D3EC730}"/>
              </a:ext>
            </a:extLst>
          </p:cNvPr>
          <p:cNvSpPr txBox="1"/>
          <p:nvPr/>
        </p:nvSpPr>
        <p:spPr>
          <a:xfrm>
            <a:off x="905933" y="2916527"/>
            <a:ext cx="10129613" cy="3785652"/>
          </a:xfrm>
          <a:prstGeom prst="rect">
            <a:avLst/>
          </a:prstGeom>
          <a:noFill/>
        </p:spPr>
        <p:txBody>
          <a:bodyPr wrap="square" rtlCol="0">
            <a:spAutoFit/>
          </a:bodyPr>
          <a:lstStyle/>
          <a:p>
            <a:pPr algn="just"/>
            <a:r>
              <a:rPr lang="en-GB" sz="2000" dirty="0">
                <a:latin typeface="Arial" panose="020B0604020202020204" pitchFamily="34" charset="0"/>
                <a:cs typeface="Arial" panose="020B0604020202020204" pitchFamily="34" charset="0"/>
              </a:rPr>
              <a:t>Recognising the importance of strengthening economically, socially, and environmentally sustainable fishing activities whilst restoring and conserving marine resources, the current programme, continues to provide assistance to fisheries to make them more competitive, sustainable, and resilient, and furthers the continuous efforts towards the restoration and conservation of aquatic biological resources.    </a:t>
            </a:r>
          </a:p>
          <a:p>
            <a:pPr algn="just"/>
            <a:endParaRPr lang="en-GB" sz="2000"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The proposed thematic evaluation is intended to assess the effectiveness of the specific objectives set under Priority 1 of the Programme.  </a:t>
            </a:r>
          </a:p>
          <a:p>
            <a:pPr algn="just"/>
            <a:endParaRPr lang="en-GB" sz="2000"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The results of this evaluation activity would provide sound evidence on the effectiveness of the programme and the extent to which the programme delivers on the objectives set.</a:t>
            </a:r>
          </a:p>
          <a:p>
            <a:pPr algn="just"/>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1834185"/>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887D-7088-446F-BDEF-F7A562C3ACB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3E9E934-34FE-4AAF-A72F-9C57B4143725}"/>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057F79DD-19C8-4827-947F-EBF70B8CC286}"/>
              </a:ext>
            </a:extLst>
          </p:cNvPr>
          <p:cNvPicPr>
            <a:picLocks noChangeAspect="1"/>
          </p:cNvPicPr>
          <p:nvPr/>
        </p:nvPicPr>
        <p:blipFill>
          <a:blip r:embed="rId3"/>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7902F95B-EFCE-4D20-A0A8-F83E05ACE0A8}"/>
              </a:ext>
            </a:extLst>
          </p:cNvPr>
          <p:cNvSpPr>
            <a:spLocks noGrp="1"/>
          </p:cNvSpPr>
          <p:nvPr>
            <p:ph type="sldNum" sz="quarter" idx="12"/>
          </p:nvPr>
        </p:nvSpPr>
        <p:spPr/>
        <p:txBody>
          <a:bodyPr/>
          <a:lstStyle/>
          <a:p>
            <a:fld id="{1049B566-6B4E-4AA6-90ED-FA5F5DD6392C}" type="slidenum">
              <a:rPr lang="en-GB" smtClean="0"/>
              <a:t>14</a:t>
            </a:fld>
            <a:endParaRPr lang="en-GB"/>
          </a:p>
        </p:txBody>
      </p:sp>
      <p:sp>
        <p:nvSpPr>
          <p:cNvPr id="6" name="TextBox 5">
            <a:extLst>
              <a:ext uri="{FF2B5EF4-FFF2-40B4-BE49-F238E27FC236}">
                <a16:creationId xmlns:a16="http://schemas.microsoft.com/office/drawing/2014/main" id="{D4A36399-9438-A427-0095-DA62AD7B93B7}"/>
              </a:ext>
            </a:extLst>
          </p:cNvPr>
          <p:cNvSpPr txBox="1"/>
          <p:nvPr/>
        </p:nvSpPr>
        <p:spPr>
          <a:xfrm>
            <a:off x="905933" y="681037"/>
            <a:ext cx="9144000" cy="1107996"/>
          </a:xfrm>
          <a:prstGeom prst="rect">
            <a:avLst/>
          </a:prstGeom>
          <a:noFill/>
        </p:spPr>
        <p:txBody>
          <a:bodyPr wrap="square" rtlCol="0">
            <a:spAutoFit/>
          </a:bodyPr>
          <a:lstStyle/>
          <a:p>
            <a:r>
              <a:rPr lang="en-GB" sz="2600" b="1" dirty="0">
                <a:solidFill>
                  <a:srgbClr val="002060"/>
                </a:solidFill>
                <a:latin typeface="Arial" panose="020B0604020202020204" pitchFamily="34" charset="0"/>
                <a:cs typeface="Arial" panose="020B0604020202020204" pitchFamily="34" charset="0"/>
              </a:rPr>
              <a:t>Impact Evaluation on the priorities of the EMFAF Programme 2027 Programme</a:t>
            </a:r>
          </a:p>
          <a:p>
            <a:r>
              <a:rPr lang="en-US" sz="1400" b="1" dirty="0">
                <a:solidFill>
                  <a:srgbClr val="002060"/>
                </a:solidFill>
                <a:latin typeface="Arial" panose="020B0604020202020204" pitchFamily="34" charset="0"/>
                <a:cs typeface="Arial" panose="020B0604020202020204" pitchFamily="34" charset="0"/>
              </a:rPr>
              <a:t>EMFAF - EV 5</a:t>
            </a:r>
            <a:endParaRPr lang="en-GB" sz="1400" b="1" dirty="0">
              <a:solidFill>
                <a:srgbClr val="00206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01E31EB-F40F-1DFD-8D47-A117722E20FC}"/>
              </a:ext>
            </a:extLst>
          </p:cNvPr>
          <p:cNvSpPr txBox="1"/>
          <p:nvPr/>
        </p:nvSpPr>
        <p:spPr>
          <a:xfrm>
            <a:off x="931658" y="2495391"/>
            <a:ext cx="10129613" cy="2862322"/>
          </a:xfrm>
          <a:prstGeom prst="rect">
            <a:avLst/>
          </a:prstGeom>
          <a:noFill/>
        </p:spPr>
        <p:txBody>
          <a:bodyPr wrap="square" rtlCol="0">
            <a:spAutoFit/>
          </a:bodyPr>
          <a:lstStyle/>
          <a:p>
            <a:pPr algn="just"/>
            <a:r>
              <a:rPr lang="en-GB" sz="2000" dirty="0">
                <a:latin typeface="Arial" panose="020B0604020202020204" pitchFamily="34" charset="0"/>
                <a:cs typeface="Arial" panose="020B0604020202020204" pitchFamily="34" charset="0"/>
              </a:rPr>
              <a:t>An </a:t>
            </a:r>
            <a:r>
              <a:rPr lang="en-GB" sz="2000" b="1" dirty="0">
                <a:latin typeface="Arial" panose="020B0604020202020204" pitchFamily="34" charset="0"/>
                <a:cs typeface="Arial" panose="020B0604020202020204" pitchFamily="34" charset="0"/>
              </a:rPr>
              <a:t>impact evaluation activity </a:t>
            </a:r>
            <a:r>
              <a:rPr lang="en-GB" sz="2000" dirty="0">
                <a:latin typeface="Arial" panose="020B0604020202020204" pitchFamily="34" charset="0"/>
                <a:cs typeface="Arial" panose="020B0604020202020204" pitchFamily="34" charset="0"/>
              </a:rPr>
              <a:t>intended to identify the relevant economic, environment, and social impact which may be attributed to EMFAF investments under each thematic priority area, namely:</a:t>
            </a:r>
          </a:p>
          <a:p>
            <a:pPr algn="just"/>
            <a:endParaRPr lang="en-GB" sz="2000"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This will be done in line with obligations stipulated under Article 44(2) of the CPR and is intended to cover the entire programme. </a:t>
            </a:r>
          </a:p>
          <a:p>
            <a:pPr algn="just"/>
            <a:endParaRPr lang="en-GB" sz="2000"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The evaluation intends to employ a Theory of Change (</a:t>
            </a:r>
            <a:r>
              <a:rPr lang="en-GB" sz="2000" dirty="0" err="1">
                <a:latin typeface="Arial" panose="020B0604020202020204" pitchFamily="34" charset="0"/>
                <a:cs typeface="Arial" panose="020B0604020202020204" pitchFamily="34" charset="0"/>
              </a:rPr>
              <a:t>ToC</a:t>
            </a:r>
            <a:r>
              <a:rPr lang="en-GB" sz="2000" dirty="0">
                <a:latin typeface="Arial" panose="020B0604020202020204" pitchFamily="34" charset="0"/>
                <a:cs typeface="Arial" panose="020B0604020202020204" pitchFamily="34" charset="0"/>
              </a:rPr>
              <a:t>) methodology combined with an impact assessment to allow for a comprehensive evaluation. </a:t>
            </a:r>
          </a:p>
        </p:txBody>
      </p:sp>
      <p:grpSp>
        <p:nvGrpSpPr>
          <p:cNvPr id="8" name="Group 7">
            <a:extLst>
              <a:ext uri="{FF2B5EF4-FFF2-40B4-BE49-F238E27FC236}">
                <a16:creationId xmlns:a16="http://schemas.microsoft.com/office/drawing/2014/main" id="{862ABF10-DE18-D33B-18DD-B96737A8A856}"/>
              </a:ext>
            </a:extLst>
          </p:cNvPr>
          <p:cNvGrpSpPr/>
          <p:nvPr/>
        </p:nvGrpSpPr>
        <p:grpSpPr>
          <a:xfrm>
            <a:off x="905933" y="1789033"/>
            <a:ext cx="10181063" cy="526971"/>
            <a:chOff x="0" y="6328"/>
            <a:chExt cx="10181063" cy="526971"/>
          </a:xfrm>
        </p:grpSpPr>
        <p:sp>
          <p:nvSpPr>
            <p:cNvPr id="9" name="Rectangle: Rounded Corners 8">
              <a:extLst>
                <a:ext uri="{FF2B5EF4-FFF2-40B4-BE49-F238E27FC236}">
                  <a16:creationId xmlns:a16="http://schemas.microsoft.com/office/drawing/2014/main" id="{E31E5ACC-9AE6-44DB-8449-C654EA63B330}"/>
                </a:ext>
              </a:extLst>
            </p:cNvPr>
            <p:cNvSpPr/>
            <p:nvPr/>
          </p:nvSpPr>
          <p:spPr>
            <a:xfrm>
              <a:off x="0" y="6328"/>
              <a:ext cx="10181063" cy="52697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angle: Rounded Corners 4">
              <a:extLst>
                <a:ext uri="{FF2B5EF4-FFF2-40B4-BE49-F238E27FC236}">
                  <a16:creationId xmlns:a16="http://schemas.microsoft.com/office/drawing/2014/main" id="{EE9C5922-96FF-6C0A-4C80-9FC153FF7C8C}"/>
                </a:ext>
              </a:extLst>
            </p:cNvPr>
            <p:cNvSpPr txBox="1"/>
            <p:nvPr/>
          </p:nvSpPr>
          <p:spPr>
            <a:xfrm>
              <a:off x="25725" y="32053"/>
              <a:ext cx="10129613" cy="4755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latin typeface="Arial" panose="020B0604020202020204" pitchFamily="34" charset="0"/>
                  <a:cs typeface="Arial" panose="020B0604020202020204" pitchFamily="34" charset="0"/>
                </a:rPr>
                <a:t>Rationale</a:t>
              </a:r>
              <a:r>
                <a:rPr lang="en-GB" sz="2200" kern="1200"/>
                <a:t>:</a:t>
              </a:r>
              <a:endParaRPr lang="en-US" sz="2200" kern="1200"/>
            </a:p>
          </p:txBody>
        </p:sp>
      </p:grpSp>
    </p:spTree>
    <p:extLst>
      <p:ext uri="{BB962C8B-B14F-4D97-AF65-F5344CB8AC3E}">
        <p14:creationId xmlns:p14="http://schemas.microsoft.com/office/powerpoint/2010/main" val="4195045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764F4-3DBB-E927-CA45-E75B133EAE58}"/>
              </a:ext>
            </a:extLst>
          </p:cNvPr>
          <p:cNvSpPr>
            <a:spLocks noGrp="1"/>
          </p:cNvSpPr>
          <p:nvPr>
            <p:ph type="title"/>
          </p:nvPr>
        </p:nvSpPr>
        <p:spPr/>
        <p:txBody>
          <a:bodyPr/>
          <a:lstStyle/>
          <a:p>
            <a:r>
              <a:rPr lang="en-US" dirty="0"/>
              <a:t>Next steps and conclusions</a:t>
            </a:r>
            <a:endParaRPr lang="en-GB" dirty="0"/>
          </a:p>
        </p:txBody>
      </p:sp>
      <p:sp>
        <p:nvSpPr>
          <p:cNvPr id="3" name="Content Placeholder 2">
            <a:extLst>
              <a:ext uri="{FF2B5EF4-FFF2-40B4-BE49-F238E27FC236}">
                <a16:creationId xmlns:a16="http://schemas.microsoft.com/office/drawing/2014/main" id="{9C80579E-FA28-EB6B-4117-4B1B07163584}"/>
              </a:ext>
            </a:extLst>
          </p:cNvPr>
          <p:cNvSpPr>
            <a:spLocks noGrp="1"/>
          </p:cNvSpPr>
          <p:nvPr>
            <p:ph idx="1"/>
          </p:nvPr>
        </p:nvSpPr>
        <p:spPr>
          <a:xfrm>
            <a:off x="838200" y="1690688"/>
            <a:ext cx="10515600" cy="4351338"/>
          </a:xfrm>
        </p:spPr>
        <p:txBody>
          <a:bodyPr>
            <a:normAutofit/>
          </a:bodyPr>
          <a:lstStyle/>
          <a:p>
            <a:pPr>
              <a:lnSpc>
                <a:spcPct val="170000"/>
              </a:lnSpc>
            </a:pPr>
            <a:r>
              <a:rPr lang="en-US" sz="2200" dirty="0">
                <a:solidFill>
                  <a:schemeClr val="tx1"/>
                </a:solidFill>
              </a:rPr>
              <a:t>Monitoring Committee will be kept updated on progress</a:t>
            </a:r>
          </a:p>
          <a:p>
            <a:pPr>
              <a:lnSpc>
                <a:spcPct val="170000"/>
              </a:lnSpc>
            </a:pPr>
            <a:r>
              <a:rPr lang="en-US" sz="2200" dirty="0">
                <a:solidFill>
                  <a:schemeClr val="tx1"/>
                </a:solidFill>
              </a:rPr>
              <a:t>All evaluations will be published on fondi.eu</a:t>
            </a:r>
          </a:p>
          <a:p>
            <a:pPr>
              <a:lnSpc>
                <a:spcPct val="170000"/>
              </a:lnSpc>
            </a:pPr>
            <a:r>
              <a:rPr lang="en-US" sz="2200" dirty="0">
                <a:solidFill>
                  <a:schemeClr val="tx1"/>
                </a:solidFill>
              </a:rPr>
              <a:t>Importance to have strong collaborative inputs from all stakeholders as part of preparatory data study</a:t>
            </a:r>
          </a:p>
        </p:txBody>
      </p:sp>
    </p:spTree>
    <p:extLst>
      <p:ext uri="{BB962C8B-B14F-4D97-AF65-F5344CB8AC3E}">
        <p14:creationId xmlns:p14="http://schemas.microsoft.com/office/powerpoint/2010/main" val="2982566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424AE-1065-4144-8058-A3DC89E4188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D6F0FC5-78BE-437B-A31B-8E1813F25A64}"/>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BA246BD9-CCA7-41B3-B9B3-5E0A2A5B25B5}"/>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9FAC17D3-F425-B5D0-8E09-3E098D96366B}"/>
              </a:ext>
            </a:extLst>
          </p:cNvPr>
          <p:cNvPicPr>
            <a:picLocks noGrp="1" noRot="1" noChangeAspect="1" noMove="1" noResize="1" noEditPoints="1" noAdjustHandles="1" noChangeArrowheads="1" noChangeShapeType="1" noCrop="1"/>
          </p:cNvPicPr>
          <p:nvPr/>
        </p:nvPicPr>
        <p:blipFill>
          <a:blip r:embed="rId3"/>
          <a:stretch>
            <a:fillRect/>
          </a:stretch>
        </p:blipFill>
        <p:spPr>
          <a:xfrm>
            <a:off x="6852995" y="5859462"/>
            <a:ext cx="1495425" cy="904875"/>
          </a:xfrm>
          <a:prstGeom prst="rect">
            <a:avLst/>
          </a:prstGeom>
        </p:spPr>
      </p:pic>
      <p:pic>
        <p:nvPicPr>
          <p:cNvPr id="7" name="Picture 6">
            <a:extLst>
              <a:ext uri="{FF2B5EF4-FFF2-40B4-BE49-F238E27FC236}">
                <a16:creationId xmlns:a16="http://schemas.microsoft.com/office/drawing/2014/main" id="{E38601E2-4DF3-C759-0475-18F63F9FF5CA}"/>
              </a:ext>
            </a:extLst>
          </p:cNvPr>
          <p:cNvPicPr>
            <a:picLocks noGrp="1" noRot="1" noChangeAspect="1" noMove="1" noResize="1" noEditPoints="1" noAdjustHandles="1" noChangeArrowheads="1" noChangeShapeType="1" noCrop="1"/>
          </p:cNvPicPr>
          <p:nvPr/>
        </p:nvPicPr>
        <p:blipFill>
          <a:blip r:embed="rId4"/>
          <a:stretch>
            <a:fillRect/>
          </a:stretch>
        </p:blipFill>
        <p:spPr>
          <a:xfrm>
            <a:off x="408422" y="177886"/>
            <a:ext cx="1999661" cy="1444877"/>
          </a:xfrm>
          <a:prstGeom prst="rect">
            <a:avLst/>
          </a:prstGeom>
        </p:spPr>
      </p:pic>
    </p:spTree>
    <p:extLst>
      <p:ext uri="{BB962C8B-B14F-4D97-AF65-F5344CB8AC3E}">
        <p14:creationId xmlns:p14="http://schemas.microsoft.com/office/powerpoint/2010/main" val="4206833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group of people looking at a computer&#10;&#10;Description automatically generated">
            <a:extLst>
              <a:ext uri="{FF2B5EF4-FFF2-40B4-BE49-F238E27FC236}">
                <a16:creationId xmlns:a16="http://schemas.microsoft.com/office/drawing/2014/main" id="{C16A7F90-C062-21F3-C5A3-8483D7BA1E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7061" y="1917545"/>
            <a:ext cx="5364939" cy="3576626"/>
          </a:xfrm>
          <a:prstGeom prst="rect">
            <a:avLst/>
          </a:prstGeom>
        </p:spPr>
      </p:pic>
      <p:sp>
        <p:nvSpPr>
          <p:cNvPr id="2" name="Title 1">
            <a:extLst>
              <a:ext uri="{FF2B5EF4-FFF2-40B4-BE49-F238E27FC236}">
                <a16:creationId xmlns:a16="http://schemas.microsoft.com/office/drawing/2014/main" id="{BB55C149-D3B9-FC4A-E49B-1C7B2A2535A2}"/>
              </a:ext>
            </a:extLst>
          </p:cNvPr>
          <p:cNvSpPr>
            <a:spLocks noGrp="1"/>
          </p:cNvSpPr>
          <p:nvPr>
            <p:ph type="title"/>
          </p:nvPr>
        </p:nvSpPr>
        <p:spPr>
          <a:xfrm>
            <a:off x="838200" y="589014"/>
            <a:ext cx="10515600" cy="701731"/>
          </a:xfrm>
          <a:noFill/>
        </p:spPr>
        <p:txBody>
          <a:bodyPr wrap="square" rtlCol="0">
            <a:spAutoFit/>
          </a:bodyPr>
          <a:lstStyle/>
          <a:p>
            <a:r>
              <a:rPr lang="en-US" b="1">
                <a:solidFill>
                  <a:srgbClr val="002060"/>
                </a:solidFill>
                <a:latin typeface="Arial" panose="020B0604020202020204" pitchFamily="34" charset="0"/>
                <a:ea typeface="+mn-ea"/>
                <a:cs typeface="Arial" panose="020B0604020202020204" pitchFamily="34" charset="0"/>
              </a:rPr>
              <a:t>Why Evaluate?</a:t>
            </a:r>
            <a:endParaRPr lang="en-GB" b="1">
              <a:solidFill>
                <a:srgbClr val="002060"/>
              </a:solidFill>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FB24833E-733E-49E3-2FBF-64EAC97A92F4}"/>
              </a:ext>
            </a:extLst>
          </p:cNvPr>
          <p:cNvSpPr txBox="1"/>
          <p:nvPr/>
        </p:nvSpPr>
        <p:spPr>
          <a:xfrm>
            <a:off x="7118120" y="5494171"/>
            <a:ext cx="4804392" cy="461665"/>
          </a:xfrm>
          <a:prstGeom prst="rect">
            <a:avLst/>
          </a:prstGeom>
          <a:noFill/>
        </p:spPr>
        <p:txBody>
          <a:bodyPr wrap="none" rtlCol="0">
            <a:spAutoFit/>
          </a:bodyPr>
          <a:lstStyle/>
          <a:p>
            <a:r>
              <a:rPr lang="en-US" sz="2400" b="1">
                <a:solidFill>
                  <a:schemeClr val="accent6">
                    <a:lumMod val="50000"/>
                  </a:schemeClr>
                </a:solidFill>
              </a:rPr>
              <a:t>More evidence-based policy-making</a:t>
            </a:r>
            <a:endParaRPr lang="en-GB" sz="2400" b="1">
              <a:solidFill>
                <a:schemeClr val="accent6">
                  <a:lumMod val="50000"/>
                </a:schemeClr>
              </a:solidFill>
            </a:endParaRPr>
          </a:p>
        </p:txBody>
      </p:sp>
      <p:sp>
        <p:nvSpPr>
          <p:cNvPr id="17" name="TextBox 16">
            <a:extLst>
              <a:ext uri="{FF2B5EF4-FFF2-40B4-BE49-F238E27FC236}">
                <a16:creationId xmlns:a16="http://schemas.microsoft.com/office/drawing/2014/main" id="{82104672-6FB1-CDF4-9601-90BD0719C8A4}"/>
              </a:ext>
            </a:extLst>
          </p:cNvPr>
          <p:cNvSpPr txBox="1"/>
          <p:nvPr/>
        </p:nvSpPr>
        <p:spPr>
          <a:xfrm>
            <a:off x="690448" y="1497919"/>
            <a:ext cx="9209567" cy="461665"/>
          </a:xfrm>
          <a:prstGeom prst="rect">
            <a:avLst/>
          </a:prstGeom>
          <a:noFill/>
        </p:spPr>
        <p:txBody>
          <a:bodyPr wrap="square" rtlCol="0">
            <a:spAutoFit/>
          </a:bodyPr>
          <a:lstStyle/>
          <a:p>
            <a:r>
              <a:rPr lang="en-US" sz="2400" b="1" dirty="0">
                <a:solidFill>
                  <a:schemeClr val="accent6">
                    <a:lumMod val="50000"/>
                  </a:schemeClr>
                </a:solidFill>
                <a:latin typeface="Arial" panose="020B0604020202020204" pitchFamily="34" charset="0"/>
                <a:cs typeface="Arial" panose="020B0604020202020204" pitchFamily="34" charset="0"/>
              </a:rPr>
              <a:t>It is a Key Stage of the policy-making process</a:t>
            </a:r>
            <a:endParaRPr lang="en-GB" sz="2400" b="1" dirty="0">
              <a:solidFill>
                <a:schemeClr val="accent6">
                  <a:lumMod val="50000"/>
                </a:schemeClr>
              </a:solidFill>
              <a:latin typeface="Arial" panose="020B0604020202020204" pitchFamily="34" charset="0"/>
              <a:cs typeface="Arial" panose="020B0604020202020204" pitchFamily="34" charset="0"/>
            </a:endParaRPr>
          </a:p>
        </p:txBody>
      </p:sp>
      <p:sp>
        <p:nvSpPr>
          <p:cNvPr id="18" name="Arrow: Right 17">
            <a:extLst>
              <a:ext uri="{FF2B5EF4-FFF2-40B4-BE49-F238E27FC236}">
                <a16:creationId xmlns:a16="http://schemas.microsoft.com/office/drawing/2014/main" id="{AC099D44-443E-9705-653F-3E926D06FF56}"/>
              </a:ext>
            </a:extLst>
          </p:cNvPr>
          <p:cNvSpPr/>
          <p:nvPr/>
        </p:nvSpPr>
        <p:spPr>
          <a:xfrm>
            <a:off x="5804999" y="3185792"/>
            <a:ext cx="1031358" cy="584775"/>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diagram of a process&#10;&#10;Description automatically generated">
            <a:extLst>
              <a:ext uri="{FF2B5EF4-FFF2-40B4-BE49-F238E27FC236}">
                <a16:creationId xmlns:a16="http://schemas.microsoft.com/office/drawing/2014/main" id="{1BC3BE5E-43E4-2BD1-9E45-67CFA0EAF8E7}"/>
              </a:ext>
            </a:extLst>
          </p:cNvPr>
          <p:cNvPicPr>
            <a:picLocks noChangeAspect="1"/>
          </p:cNvPicPr>
          <p:nvPr/>
        </p:nvPicPr>
        <p:blipFill rotWithShape="1">
          <a:blip r:embed="rId4">
            <a:extLst>
              <a:ext uri="{28A0092B-C50C-407E-A947-70E740481C1C}">
                <a14:useLocalDpi xmlns:a14="http://schemas.microsoft.com/office/drawing/2010/main" val="0"/>
              </a:ext>
            </a:extLst>
          </a:blip>
          <a:srcRect l="21367" t="13643" r="24462" b="2326"/>
          <a:stretch/>
        </p:blipFill>
        <p:spPr>
          <a:xfrm>
            <a:off x="983585" y="2297194"/>
            <a:ext cx="4551926" cy="3971792"/>
          </a:xfrm>
          <a:prstGeom prst="rect">
            <a:avLst/>
          </a:prstGeom>
        </p:spPr>
      </p:pic>
      <p:sp>
        <p:nvSpPr>
          <p:cNvPr id="4" name="Rectangle: Rounded Corners 3">
            <a:extLst>
              <a:ext uri="{FF2B5EF4-FFF2-40B4-BE49-F238E27FC236}">
                <a16:creationId xmlns:a16="http://schemas.microsoft.com/office/drawing/2014/main" id="{FFAB94D6-074F-BAFB-96C4-5D7B656C7C3E}"/>
              </a:ext>
            </a:extLst>
          </p:cNvPr>
          <p:cNvSpPr/>
          <p:nvPr/>
        </p:nvSpPr>
        <p:spPr>
          <a:xfrm>
            <a:off x="2514601" y="3978729"/>
            <a:ext cx="1540328" cy="9252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551B0842-21B7-7800-0EE8-9EA66AC5BA7F}"/>
              </a:ext>
            </a:extLst>
          </p:cNvPr>
          <p:cNvSpPr txBox="1"/>
          <p:nvPr/>
        </p:nvSpPr>
        <p:spPr>
          <a:xfrm>
            <a:off x="2743201" y="4118206"/>
            <a:ext cx="1083128" cy="646331"/>
          </a:xfrm>
          <a:prstGeom prst="rect">
            <a:avLst/>
          </a:prstGeom>
          <a:noFill/>
        </p:spPr>
        <p:txBody>
          <a:bodyPr wrap="square" rtlCol="0">
            <a:spAutoFit/>
          </a:bodyPr>
          <a:lstStyle/>
          <a:p>
            <a:pPr algn="ctr"/>
            <a:r>
              <a:rPr lang="en-US" dirty="0"/>
              <a:t>Policy cycle</a:t>
            </a:r>
            <a:endParaRPr lang="en-GB" dirty="0"/>
          </a:p>
        </p:txBody>
      </p:sp>
    </p:spTree>
    <p:extLst>
      <p:ext uri="{BB962C8B-B14F-4D97-AF65-F5344CB8AC3E}">
        <p14:creationId xmlns:p14="http://schemas.microsoft.com/office/powerpoint/2010/main" val="1988756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58BAA6DE-FF0F-04CB-7DEE-FA3B108CEFE4}"/>
              </a:ext>
            </a:extLst>
          </p:cNvPr>
          <p:cNvSpPr txBox="1">
            <a:spLocks/>
          </p:cNvSpPr>
          <p:nvPr/>
        </p:nvSpPr>
        <p:spPr>
          <a:xfrm>
            <a:off x="519223" y="1825625"/>
            <a:ext cx="6774712"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206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00206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sz="2400"/>
              <a:t>Is an important and evolving tool </a:t>
            </a:r>
          </a:p>
          <a:p>
            <a:pPr>
              <a:buFont typeface="Arial" panose="020B0604020202020204" pitchFamily="34" charset="0"/>
              <a:buChar char="•"/>
            </a:pPr>
            <a:endParaRPr lang="en-US" sz="2400"/>
          </a:p>
          <a:p>
            <a:pPr>
              <a:buFont typeface="Arial" panose="020B0604020202020204" pitchFamily="34" charset="0"/>
              <a:buChar char="•"/>
            </a:pPr>
            <a:r>
              <a:rPr lang="en-US" sz="2400"/>
              <a:t>Ensures quality and effective evaluation processes</a:t>
            </a:r>
          </a:p>
          <a:p>
            <a:pPr>
              <a:buFont typeface="Arial" panose="020B0604020202020204" pitchFamily="34" charset="0"/>
              <a:buChar char="•"/>
            </a:pPr>
            <a:endParaRPr lang="en-GB" sz="2400"/>
          </a:p>
          <a:p>
            <a:pPr>
              <a:buFont typeface="Arial" panose="020B0604020202020204" pitchFamily="34" charset="0"/>
              <a:buChar char="•"/>
            </a:pPr>
            <a:r>
              <a:rPr lang="en-GB" sz="2400"/>
              <a:t>Enhances accountability and transparency</a:t>
            </a:r>
          </a:p>
          <a:p>
            <a:pPr>
              <a:buFont typeface="Arial" panose="020B0604020202020204" pitchFamily="34" charset="0"/>
              <a:buChar char="•"/>
            </a:pPr>
            <a:endParaRPr lang="en-GB" sz="2400"/>
          </a:p>
          <a:p>
            <a:pPr>
              <a:lnSpc>
                <a:spcPct val="120000"/>
              </a:lnSpc>
              <a:buFont typeface="Arial" panose="020B0604020202020204" pitchFamily="34" charset="0"/>
              <a:buChar char="•"/>
            </a:pPr>
            <a:r>
              <a:rPr lang="en-GB" sz="2400"/>
              <a:t>Gearing towards more evidence-based approaches</a:t>
            </a:r>
          </a:p>
          <a:p>
            <a:pPr>
              <a:lnSpc>
                <a:spcPct val="120000"/>
              </a:lnSpc>
              <a:buFont typeface="Arial" panose="020B0604020202020204" pitchFamily="34" charset="0"/>
              <a:buChar char="•"/>
            </a:pPr>
            <a:endParaRPr lang="en-GB" sz="2400"/>
          </a:p>
          <a:p>
            <a:pPr>
              <a:lnSpc>
                <a:spcPct val="120000"/>
              </a:lnSpc>
              <a:buFont typeface="Arial" panose="020B0604020202020204" pitchFamily="34" charset="0"/>
              <a:buChar char="•"/>
            </a:pPr>
            <a:r>
              <a:rPr lang="en-GB" sz="2400"/>
              <a:t>Recognises importance of partnership as well as horizontal principles.</a:t>
            </a:r>
          </a:p>
          <a:p>
            <a:pPr>
              <a:buFont typeface="Arial" panose="020B0604020202020204" pitchFamily="34" charset="0"/>
              <a:buChar char="•"/>
            </a:pPr>
            <a:endParaRPr lang="en-GB" sz="2400"/>
          </a:p>
          <a:p>
            <a:pPr>
              <a:buFont typeface="Arial" panose="020B0604020202020204" pitchFamily="34" charset="0"/>
              <a:buChar char="•"/>
            </a:pPr>
            <a:r>
              <a:rPr lang="en-GB" sz="2400" b="1"/>
              <a:t>Legal Basis:</a:t>
            </a:r>
            <a:r>
              <a:rPr lang="en-GB" sz="2400"/>
              <a:t> Art 44(5) of Common Provision Reg. </a:t>
            </a:r>
          </a:p>
          <a:p>
            <a:pPr>
              <a:buFont typeface="Arial" panose="020B0604020202020204" pitchFamily="34" charset="0"/>
              <a:buChar char="•"/>
            </a:pPr>
            <a:endParaRPr lang="en-GB" sz="2400"/>
          </a:p>
        </p:txBody>
      </p:sp>
      <p:sp>
        <p:nvSpPr>
          <p:cNvPr id="4" name="Title 1">
            <a:extLst>
              <a:ext uri="{FF2B5EF4-FFF2-40B4-BE49-F238E27FC236}">
                <a16:creationId xmlns:a16="http://schemas.microsoft.com/office/drawing/2014/main" id="{965AEEC7-CF49-7AED-673E-16ED50D68382}"/>
              </a:ext>
            </a:extLst>
          </p:cNvPr>
          <p:cNvSpPr txBox="1">
            <a:spLocks/>
          </p:cNvSpPr>
          <p:nvPr/>
        </p:nvSpPr>
        <p:spPr>
          <a:xfrm>
            <a:off x="675168" y="589014"/>
            <a:ext cx="10515600" cy="701731"/>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rgbClr val="002060"/>
                </a:solidFill>
                <a:latin typeface="Arial" panose="020B0604020202020204" pitchFamily="34" charset="0"/>
                <a:ea typeface="+mn-ea"/>
                <a:cs typeface="Arial" panose="020B0604020202020204" pitchFamily="34" charset="0"/>
              </a:rPr>
              <a:t>The Evaluation Plan</a:t>
            </a:r>
            <a:endParaRPr lang="en-GB" b="1">
              <a:solidFill>
                <a:srgbClr val="002060"/>
              </a:solidFill>
              <a:latin typeface="Arial" panose="020B0604020202020204" pitchFamily="34" charset="0"/>
              <a:ea typeface="+mn-ea"/>
              <a:cs typeface="Arial" panose="020B0604020202020204" pitchFamily="34" charset="0"/>
            </a:endParaRPr>
          </a:p>
        </p:txBody>
      </p:sp>
      <p:pic>
        <p:nvPicPr>
          <p:cNvPr id="10" name="Picture 9" descr="A winding road with colorful pointers on it&#10;&#10;Description automatically generated">
            <a:extLst>
              <a:ext uri="{FF2B5EF4-FFF2-40B4-BE49-F238E27FC236}">
                <a16:creationId xmlns:a16="http://schemas.microsoft.com/office/drawing/2014/main" id="{01C113B1-0C57-525E-2E31-7CC641EBD36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backgroundMark x1="691" y1="1899" x2="12727" y2="5495"/>
                        <a14:backgroundMark x1="12727" y1="5495" x2="23309" y2="16768"/>
                        <a14:backgroundMark x1="23309" y1="16768" x2="21491" y2="32283"/>
                        <a14:backgroundMark x1="21491" y1="32283" x2="12945" y2="47111"/>
                        <a14:backgroundMark x1="12945" y1="47111" x2="14691" y2="80646"/>
                        <a14:backgroundMark x1="14691" y1="80646" x2="27345" y2="99960"/>
                        <a14:backgroundMark x1="27345" y1="99960" x2="27345" y2="99960"/>
                      </a14:backgroundRemoval>
                    </a14:imgEffect>
                  </a14:imgLayer>
                </a14:imgProps>
              </a:ext>
              <a:ext uri="{28A0092B-C50C-407E-A947-70E740481C1C}">
                <a14:useLocalDpi xmlns:a14="http://schemas.microsoft.com/office/drawing/2010/main" val="0"/>
              </a:ext>
            </a:extLst>
          </a:blip>
          <a:stretch>
            <a:fillRect/>
          </a:stretch>
        </p:blipFill>
        <p:spPr>
          <a:xfrm>
            <a:off x="5932968" y="589014"/>
            <a:ext cx="7474274" cy="7008253"/>
          </a:xfrm>
          <a:prstGeom prst="rect">
            <a:avLst/>
          </a:prstGeom>
        </p:spPr>
      </p:pic>
    </p:spTree>
    <p:extLst>
      <p:ext uri="{BB962C8B-B14F-4D97-AF65-F5344CB8AC3E}">
        <p14:creationId xmlns:p14="http://schemas.microsoft.com/office/powerpoint/2010/main" val="446856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4AEF99-B05E-599B-14CB-3ACDE5311840}"/>
              </a:ext>
            </a:extLst>
          </p:cNvPr>
          <p:cNvSpPr txBox="1">
            <a:spLocks/>
          </p:cNvSpPr>
          <p:nvPr/>
        </p:nvSpPr>
        <p:spPr>
          <a:xfrm>
            <a:off x="838200" y="589014"/>
            <a:ext cx="10515600" cy="701731"/>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rgbClr val="002060"/>
                </a:solidFill>
                <a:latin typeface="Arial" panose="020B0604020202020204" pitchFamily="34" charset="0"/>
                <a:ea typeface="+mn-ea"/>
                <a:cs typeface="Arial" panose="020B0604020202020204" pitchFamily="34" charset="0"/>
              </a:rPr>
              <a:t>The Evaluation Framework</a:t>
            </a:r>
            <a:endParaRPr lang="en-GB" b="1">
              <a:solidFill>
                <a:srgbClr val="002060"/>
              </a:solidFill>
              <a:latin typeface="Arial" panose="020B0604020202020204" pitchFamily="34" charset="0"/>
              <a:ea typeface="+mn-ea"/>
              <a:cs typeface="Arial" panose="020B0604020202020204" pitchFamily="34" charset="0"/>
            </a:endParaRPr>
          </a:p>
        </p:txBody>
      </p:sp>
      <p:pic>
        <p:nvPicPr>
          <p:cNvPr id="9" name="Picture 8" descr="A diagram of a framework&#10;&#10;Description automatically generated">
            <a:extLst>
              <a:ext uri="{FF2B5EF4-FFF2-40B4-BE49-F238E27FC236}">
                <a16:creationId xmlns:a16="http://schemas.microsoft.com/office/drawing/2014/main" id="{72C5EB70-6302-1B81-CDF4-6908858A04B0}"/>
              </a:ext>
            </a:extLst>
          </p:cNvPr>
          <p:cNvPicPr>
            <a:picLocks noChangeAspect="1"/>
          </p:cNvPicPr>
          <p:nvPr/>
        </p:nvPicPr>
        <p:blipFill rotWithShape="1">
          <a:blip r:embed="rId3">
            <a:extLst>
              <a:ext uri="{28A0092B-C50C-407E-A947-70E740481C1C}">
                <a14:useLocalDpi xmlns:a14="http://schemas.microsoft.com/office/drawing/2010/main" val="0"/>
              </a:ext>
            </a:extLst>
          </a:blip>
          <a:srcRect l="7171" t="12808" r="6064" b="7385"/>
          <a:stretch/>
        </p:blipFill>
        <p:spPr>
          <a:xfrm>
            <a:off x="1405921" y="1627399"/>
            <a:ext cx="9380158" cy="4853236"/>
          </a:xfrm>
          <a:prstGeom prst="rect">
            <a:avLst/>
          </a:prstGeom>
        </p:spPr>
      </p:pic>
    </p:spTree>
    <p:extLst>
      <p:ext uri="{BB962C8B-B14F-4D97-AF65-F5344CB8AC3E}">
        <p14:creationId xmlns:p14="http://schemas.microsoft.com/office/powerpoint/2010/main" val="2998216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8E134-891D-2AEC-F99F-12CDAB9DDC6D}"/>
              </a:ext>
            </a:extLst>
          </p:cNvPr>
          <p:cNvSpPr>
            <a:spLocks noGrp="1"/>
          </p:cNvSpPr>
          <p:nvPr>
            <p:ph type="title"/>
          </p:nvPr>
        </p:nvSpPr>
        <p:spPr/>
        <p:txBody>
          <a:bodyPr/>
          <a:lstStyle/>
          <a:p>
            <a:r>
              <a:rPr lang="en-US" dirty="0"/>
              <a:t>Key considerations</a:t>
            </a:r>
            <a:endParaRPr lang="en-GB" dirty="0"/>
          </a:p>
        </p:txBody>
      </p:sp>
      <p:sp>
        <p:nvSpPr>
          <p:cNvPr id="3" name="Content Placeholder 2">
            <a:extLst>
              <a:ext uri="{FF2B5EF4-FFF2-40B4-BE49-F238E27FC236}">
                <a16:creationId xmlns:a16="http://schemas.microsoft.com/office/drawing/2014/main" id="{BFE41481-7207-F0DE-B165-C72F1E03DD9D}"/>
              </a:ext>
            </a:extLst>
          </p:cNvPr>
          <p:cNvSpPr>
            <a:spLocks noGrp="1"/>
          </p:cNvSpPr>
          <p:nvPr>
            <p:ph idx="1"/>
          </p:nvPr>
        </p:nvSpPr>
        <p:spPr/>
        <p:txBody>
          <a:bodyPr>
            <a:noAutofit/>
          </a:bodyPr>
          <a:lstStyle/>
          <a:p>
            <a:pPr algn="just">
              <a:lnSpc>
                <a:spcPct val="120000"/>
              </a:lnSpc>
            </a:pPr>
            <a:r>
              <a:rPr lang="en-GB" sz="1900" b="1" dirty="0">
                <a:solidFill>
                  <a:schemeClr val="tx1"/>
                </a:solidFill>
              </a:rPr>
              <a:t>Which areas will be evaluated</a:t>
            </a:r>
            <a:r>
              <a:rPr lang="en-GB" sz="1900" dirty="0">
                <a:solidFill>
                  <a:schemeClr val="tx1"/>
                </a:solidFill>
              </a:rPr>
              <a:t>, the recommended timeframes, focus, and resources needed to achieve goals; whilst aligning with other strategic timelines.</a:t>
            </a:r>
          </a:p>
          <a:p>
            <a:pPr algn="just">
              <a:lnSpc>
                <a:spcPct val="120000"/>
              </a:lnSpc>
            </a:pPr>
            <a:r>
              <a:rPr lang="en-GB" sz="1900" dirty="0">
                <a:solidFill>
                  <a:schemeClr val="tx1"/>
                </a:solidFill>
              </a:rPr>
              <a:t>In </a:t>
            </a:r>
            <a:r>
              <a:rPr lang="en-GB" sz="1900" b="1" dirty="0">
                <a:solidFill>
                  <a:schemeClr val="tx1"/>
                </a:solidFill>
              </a:rPr>
              <a:t>Q1 of 2024 a consolidation exercise </a:t>
            </a:r>
            <a:r>
              <a:rPr lang="en-GB" sz="1900" dirty="0">
                <a:solidFill>
                  <a:schemeClr val="tx1"/>
                </a:solidFill>
              </a:rPr>
              <a:t>across all EU Funds will be carried out where these plans may no longer all be stand-alone. </a:t>
            </a:r>
          </a:p>
          <a:p>
            <a:pPr algn="just">
              <a:lnSpc>
                <a:spcPct val="120000"/>
              </a:lnSpc>
            </a:pPr>
            <a:r>
              <a:rPr lang="en-GB" sz="1900" dirty="0">
                <a:solidFill>
                  <a:schemeClr val="tx1"/>
                </a:solidFill>
              </a:rPr>
              <a:t>Ensure to have an </a:t>
            </a:r>
            <a:r>
              <a:rPr lang="en-GB" sz="1900" b="1" dirty="0">
                <a:solidFill>
                  <a:schemeClr val="tx1"/>
                </a:solidFill>
              </a:rPr>
              <a:t>Evaluation enabling framework</a:t>
            </a:r>
            <a:r>
              <a:rPr lang="en-GB" sz="1900" dirty="0">
                <a:solidFill>
                  <a:schemeClr val="tx1"/>
                </a:solidFill>
              </a:rPr>
              <a:t>, including the identification of key stakeholders, with whom the same work is shared, validated, analysed, and used for future enhanced actions/decisions.</a:t>
            </a:r>
          </a:p>
          <a:p>
            <a:pPr algn="just">
              <a:lnSpc>
                <a:spcPct val="120000"/>
              </a:lnSpc>
            </a:pPr>
            <a:r>
              <a:rPr lang="en-GB" sz="1900" dirty="0">
                <a:solidFill>
                  <a:schemeClr val="tx1"/>
                </a:solidFill>
              </a:rPr>
              <a:t>Important in understanding </a:t>
            </a:r>
            <a:r>
              <a:rPr lang="en-GB" sz="1900" b="1" dirty="0">
                <a:solidFill>
                  <a:schemeClr val="tx1"/>
                </a:solidFill>
              </a:rPr>
              <a:t>the specificities of each Programme.</a:t>
            </a:r>
          </a:p>
          <a:p>
            <a:pPr algn="just">
              <a:lnSpc>
                <a:spcPct val="120000"/>
              </a:lnSpc>
            </a:pPr>
            <a:r>
              <a:rPr lang="en-GB" sz="1900" dirty="0">
                <a:solidFill>
                  <a:schemeClr val="tx1"/>
                </a:solidFill>
              </a:rPr>
              <a:t>Finally, evaluation work will continue to be </a:t>
            </a:r>
            <a:r>
              <a:rPr lang="en-GB" sz="1900" b="1" dirty="0">
                <a:solidFill>
                  <a:schemeClr val="tx1"/>
                </a:solidFill>
              </a:rPr>
              <a:t>entrusted to internal or external experts who are functionally independent.</a:t>
            </a:r>
            <a:r>
              <a:rPr lang="en-GB" sz="1900" dirty="0">
                <a:solidFill>
                  <a:schemeClr val="tx1"/>
                </a:solidFill>
              </a:rPr>
              <a:t> Led and coordinated by the Evaluation Unit which is functionally independent from the Managing Authorities. </a:t>
            </a:r>
          </a:p>
          <a:p>
            <a:pPr marL="0" indent="0" algn="ctr">
              <a:buNone/>
            </a:pPr>
            <a:endParaRPr lang="en-GB" sz="1900" dirty="0"/>
          </a:p>
        </p:txBody>
      </p:sp>
    </p:spTree>
    <p:extLst>
      <p:ext uri="{BB962C8B-B14F-4D97-AF65-F5344CB8AC3E}">
        <p14:creationId xmlns:p14="http://schemas.microsoft.com/office/powerpoint/2010/main" val="584678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1563757" y="2829272"/>
            <a:ext cx="8971721" cy="523220"/>
          </a:xfrm>
          <a:prstGeom prst="rect">
            <a:avLst/>
          </a:prstGeom>
          <a:noFill/>
          <a:ln w="9525">
            <a:noFill/>
            <a:miter lim="800000"/>
            <a:headEnd/>
            <a:tailEnd/>
          </a:ln>
        </p:spPr>
        <p:txBody>
          <a:bodyPr wrap="square">
            <a:spAutoFit/>
          </a:bodyPr>
          <a:lstStyle/>
          <a:p>
            <a:pPr algn="ctr"/>
            <a:r>
              <a:rPr lang="en-US" sz="2800" b="1" dirty="0">
                <a:solidFill>
                  <a:srgbClr val="002060"/>
                </a:solidFill>
                <a:latin typeface="Arial" panose="020B0604020202020204" pitchFamily="34" charset="0"/>
                <a:cs typeface="Arial" panose="020B0604020202020204" pitchFamily="34" charset="0"/>
              </a:rPr>
              <a:t>Horizontal Evaluations</a:t>
            </a:r>
            <a:endParaRPr lang="en-GB" altLang="en-US" sz="28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951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887D-7088-446F-BDEF-F7A562C3ACB9}"/>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057F79DD-19C8-4827-947F-EBF70B8CC286}"/>
              </a:ext>
            </a:extLst>
          </p:cNvPr>
          <p:cNvPicPr>
            <a:picLocks noChangeAspect="1"/>
          </p:cNvPicPr>
          <p:nvPr/>
        </p:nvPicPr>
        <p:blipFill>
          <a:blip r:embed="rId3"/>
          <a:stretch>
            <a:fillRect/>
          </a:stretch>
        </p:blipFill>
        <p:spPr>
          <a:xfrm>
            <a:off x="0" y="10510"/>
            <a:ext cx="12192000" cy="6858000"/>
          </a:xfrm>
          <a:prstGeom prst="rect">
            <a:avLst/>
          </a:prstGeom>
        </p:spPr>
      </p:pic>
      <p:sp>
        <p:nvSpPr>
          <p:cNvPr id="5" name="Slide Number Placeholder 4">
            <a:extLst>
              <a:ext uri="{FF2B5EF4-FFF2-40B4-BE49-F238E27FC236}">
                <a16:creationId xmlns:a16="http://schemas.microsoft.com/office/drawing/2014/main" id="{7902F95B-EFCE-4D20-A0A8-F83E05ACE0A8}"/>
              </a:ext>
            </a:extLst>
          </p:cNvPr>
          <p:cNvSpPr>
            <a:spLocks noGrp="1"/>
          </p:cNvSpPr>
          <p:nvPr>
            <p:ph type="sldNum" sz="quarter" idx="12"/>
          </p:nvPr>
        </p:nvSpPr>
        <p:spPr/>
        <p:txBody>
          <a:bodyPr/>
          <a:lstStyle/>
          <a:p>
            <a:fld id="{1049B566-6B4E-4AA6-90ED-FA5F5DD6392C}" type="slidenum">
              <a:rPr lang="en-GB" smtClean="0"/>
              <a:t>7</a:t>
            </a:fld>
            <a:endParaRPr lang="en-GB"/>
          </a:p>
        </p:txBody>
      </p:sp>
      <p:sp>
        <p:nvSpPr>
          <p:cNvPr id="6" name="TextBox 5">
            <a:extLst>
              <a:ext uri="{FF2B5EF4-FFF2-40B4-BE49-F238E27FC236}">
                <a16:creationId xmlns:a16="http://schemas.microsoft.com/office/drawing/2014/main" id="{D4A36399-9438-A427-0095-DA62AD7B93B7}"/>
              </a:ext>
            </a:extLst>
          </p:cNvPr>
          <p:cNvSpPr txBox="1"/>
          <p:nvPr/>
        </p:nvSpPr>
        <p:spPr>
          <a:xfrm>
            <a:off x="905933" y="681037"/>
            <a:ext cx="9144000"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Horizontal Evaluations</a:t>
            </a:r>
            <a:endParaRPr lang="en-GB" sz="3200" b="1">
              <a:solidFill>
                <a:srgbClr val="00206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1C9A4EE-2535-B866-E756-C8FFE6CC792D}"/>
              </a:ext>
            </a:extLst>
          </p:cNvPr>
          <p:cNvSpPr txBox="1"/>
          <p:nvPr/>
        </p:nvSpPr>
        <p:spPr>
          <a:xfrm>
            <a:off x="1371600" y="1445199"/>
            <a:ext cx="8809463" cy="369332"/>
          </a:xfrm>
          <a:prstGeom prst="rect">
            <a:avLst/>
          </a:prstGeom>
          <a:noFill/>
        </p:spPr>
        <p:txBody>
          <a:bodyPr wrap="square" rtlCol="0">
            <a:spAutoFit/>
          </a:bodyPr>
          <a:lstStyle/>
          <a:p>
            <a:endParaRPr lang="en-GB"/>
          </a:p>
        </p:txBody>
      </p:sp>
      <p:graphicFrame>
        <p:nvGraphicFramePr>
          <p:cNvPr id="13" name="Table 13">
            <a:extLst>
              <a:ext uri="{FF2B5EF4-FFF2-40B4-BE49-F238E27FC236}">
                <a16:creationId xmlns:a16="http://schemas.microsoft.com/office/drawing/2014/main" id="{319DFEB8-60F5-49C7-35A7-435DC733D30B}"/>
              </a:ext>
            </a:extLst>
          </p:cNvPr>
          <p:cNvGraphicFramePr>
            <a:graphicFrameLocks noGrp="1"/>
          </p:cNvGraphicFramePr>
          <p:nvPr>
            <p:ph idx="1"/>
            <p:extLst>
              <p:ext uri="{D42A27DB-BD31-4B8C-83A1-F6EECF244321}">
                <p14:modId xmlns:p14="http://schemas.microsoft.com/office/powerpoint/2010/main" val="4107013037"/>
              </p:ext>
            </p:extLst>
          </p:nvPr>
        </p:nvGraphicFramePr>
        <p:xfrm>
          <a:off x="838203" y="1581724"/>
          <a:ext cx="10515597" cy="249762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3502818303"/>
                    </a:ext>
                  </a:extLst>
                </a:gridCol>
                <a:gridCol w="3505199">
                  <a:extLst>
                    <a:ext uri="{9D8B030D-6E8A-4147-A177-3AD203B41FA5}">
                      <a16:colId xmlns:a16="http://schemas.microsoft.com/office/drawing/2014/main" val="580714736"/>
                    </a:ext>
                  </a:extLst>
                </a:gridCol>
                <a:gridCol w="3505199">
                  <a:extLst>
                    <a:ext uri="{9D8B030D-6E8A-4147-A177-3AD203B41FA5}">
                      <a16:colId xmlns:a16="http://schemas.microsoft.com/office/drawing/2014/main" val="1813211715"/>
                    </a:ext>
                  </a:extLst>
                </a:gridCol>
              </a:tblGrid>
              <a:tr h="450959">
                <a:tc>
                  <a:txBody>
                    <a:bodyPr/>
                    <a:lstStyle/>
                    <a:p>
                      <a:r>
                        <a:rPr lang="en-GB" sz="2000">
                          <a:latin typeface="Arial" panose="020B0604020202020204" pitchFamily="34" charset="0"/>
                          <a:cs typeface="Arial" panose="020B0604020202020204" pitchFamily="34" charset="0"/>
                        </a:rPr>
                        <a:t>Evaluation Type</a:t>
                      </a:r>
                    </a:p>
                  </a:txBody>
                  <a:tcPr/>
                </a:tc>
                <a:tc>
                  <a:txBody>
                    <a:bodyPr/>
                    <a:lstStyle/>
                    <a:p>
                      <a:r>
                        <a:rPr lang="en-GB" sz="2000">
                          <a:latin typeface="Arial" panose="020B0604020202020204" pitchFamily="34" charset="0"/>
                          <a:cs typeface="Arial" panose="020B0604020202020204" pitchFamily="34" charset="0"/>
                        </a:rPr>
                        <a:t>Timeframe</a:t>
                      </a:r>
                    </a:p>
                  </a:txBody>
                  <a:tcPr/>
                </a:tc>
                <a:tc>
                  <a:txBody>
                    <a:bodyPr/>
                    <a:lstStyle/>
                    <a:p>
                      <a:r>
                        <a:rPr lang="en-GB" sz="2000">
                          <a:latin typeface="Arial" panose="020B0604020202020204" pitchFamily="34" charset="0"/>
                          <a:cs typeface="Arial" panose="020B0604020202020204" pitchFamily="34" charset="0"/>
                        </a:rPr>
                        <a:t>Evaluation</a:t>
                      </a:r>
                    </a:p>
                  </a:txBody>
                  <a:tcPr/>
                </a:tc>
                <a:extLst>
                  <a:ext uri="{0D108BD9-81ED-4DB2-BD59-A6C34878D82A}">
                    <a16:rowId xmlns:a16="http://schemas.microsoft.com/office/drawing/2014/main" val="3082698746"/>
                  </a:ext>
                </a:extLst>
              </a:tr>
              <a:tr h="4509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latin typeface="Arial" panose="020B0604020202020204" pitchFamily="34" charset="0"/>
                          <a:cs typeface="Arial" panose="020B0604020202020204" pitchFamily="34" charset="0"/>
                        </a:rPr>
                        <a:t>Preparatory Data Study</a:t>
                      </a:r>
                    </a:p>
                  </a:txBody>
                  <a:tcPr/>
                </a:tc>
                <a:tc>
                  <a:txBody>
                    <a:bodyPr/>
                    <a:lstStyle/>
                    <a:p>
                      <a:r>
                        <a:rPr lang="en-GB" sz="2000">
                          <a:latin typeface="Arial" panose="020B0604020202020204" pitchFamily="34" charset="0"/>
                          <a:cs typeface="Arial" panose="020B0604020202020204" pitchFamily="34" charset="0"/>
                        </a:rPr>
                        <a:t>Q2 2024 – Q3 2024</a:t>
                      </a:r>
                    </a:p>
                  </a:txBody>
                  <a:tcPr/>
                </a:tc>
                <a:tc>
                  <a:txBody>
                    <a:bodyPr/>
                    <a:lstStyle/>
                    <a:p>
                      <a:r>
                        <a:rPr lang="en-GB" sz="2000" dirty="0">
                          <a:latin typeface="Arial" panose="020B0604020202020204" pitchFamily="34" charset="0"/>
                          <a:cs typeface="Arial" panose="020B0604020202020204" pitchFamily="34" charset="0"/>
                        </a:rPr>
                        <a:t>HEV1</a:t>
                      </a:r>
                    </a:p>
                  </a:txBody>
                  <a:tcPr/>
                </a:tc>
                <a:extLst>
                  <a:ext uri="{0D108BD9-81ED-4DB2-BD59-A6C34878D82A}">
                    <a16:rowId xmlns:a16="http://schemas.microsoft.com/office/drawing/2014/main" val="839418666"/>
                  </a:ext>
                </a:extLst>
              </a:tr>
              <a:tr h="450959">
                <a:tc>
                  <a:txBody>
                    <a:bodyPr/>
                    <a:lstStyle/>
                    <a:p>
                      <a:r>
                        <a:rPr lang="en-GB" sz="2000">
                          <a:latin typeface="Arial" panose="020B0604020202020204" pitchFamily="34" charset="0"/>
                          <a:cs typeface="Arial" panose="020B0604020202020204" pitchFamily="34" charset="0"/>
                        </a:rPr>
                        <a:t>Communication Evaluation</a:t>
                      </a:r>
                    </a:p>
                  </a:txBody>
                  <a:tcPr/>
                </a:tc>
                <a:tc>
                  <a:txBody>
                    <a:bodyPr/>
                    <a:lstStyle/>
                    <a:p>
                      <a:r>
                        <a:rPr lang="en-GB" sz="2000">
                          <a:latin typeface="Arial" panose="020B0604020202020204" pitchFamily="34" charset="0"/>
                          <a:cs typeface="Arial" panose="020B0604020202020204" pitchFamily="34" charset="0"/>
                        </a:rPr>
                        <a:t>Q3 2026 – Q3 2029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latin typeface="Arial" panose="020B0604020202020204" pitchFamily="34" charset="0"/>
                          <a:cs typeface="Arial" panose="020B0604020202020204" pitchFamily="34" charset="0"/>
                        </a:rPr>
                        <a:t>HEV2</a:t>
                      </a:r>
                    </a:p>
                  </a:txBody>
                  <a:tcPr/>
                </a:tc>
                <a:extLst>
                  <a:ext uri="{0D108BD9-81ED-4DB2-BD59-A6C34878D82A}">
                    <a16:rowId xmlns:a16="http://schemas.microsoft.com/office/drawing/2014/main" val="1495439003"/>
                  </a:ext>
                </a:extLst>
              </a:tr>
              <a:tr h="1144743">
                <a:tc>
                  <a:txBody>
                    <a:bodyPr/>
                    <a:lstStyle/>
                    <a:p>
                      <a:r>
                        <a:rPr lang="en-GB" sz="2000" dirty="0">
                          <a:latin typeface="Arial" panose="020B0604020202020204" pitchFamily="34" charset="0"/>
                          <a:cs typeface="Arial" panose="020B0604020202020204" pitchFamily="34" charset="0"/>
                        </a:rPr>
                        <a:t>Effectiveness and Efficiency of key processes of EU Funds</a:t>
                      </a:r>
                    </a:p>
                  </a:txBody>
                  <a:tcPr/>
                </a:tc>
                <a:tc>
                  <a:txBody>
                    <a:bodyPr/>
                    <a:lstStyle/>
                    <a:p>
                      <a:r>
                        <a:rPr lang="en-GB" sz="2000" dirty="0">
                          <a:latin typeface="Arial" panose="020B0604020202020204" pitchFamily="34" charset="0"/>
                          <a:cs typeface="Arial" panose="020B0604020202020204" pitchFamily="34" charset="0"/>
                        </a:rPr>
                        <a:t>Q3 2026 – Q4 2027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latin typeface="Arial" panose="020B0604020202020204" pitchFamily="34" charset="0"/>
                          <a:cs typeface="Arial" panose="020B0604020202020204" pitchFamily="34" charset="0"/>
                        </a:rPr>
                        <a:t>HEV3</a:t>
                      </a:r>
                    </a:p>
                  </a:txBody>
                  <a:tcPr/>
                </a:tc>
                <a:extLst>
                  <a:ext uri="{0D108BD9-81ED-4DB2-BD59-A6C34878D82A}">
                    <a16:rowId xmlns:a16="http://schemas.microsoft.com/office/drawing/2014/main" val="1979760474"/>
                  </a:ext>
                </a:extLst>
              </a:tr>
            </a:tbl>
          </a:graphicData>
        </a:graphic>
      </p:graphicFrame>
      <p:sp>
        <p:nvSpPr>
          <p:cNvPr id="8" name="TextBox 7">
            <a:extLst>
              <a:ext uri="{FF2B5EF4-FFF2-40B4-BE49-F238E27FC236}">
                <a16:creationId xmlns:a16="http://schemas.microsoft.com/office/drawing/2014/main" id="{47FF0C24-3828-D4BC-3D19-087E9DE82890}"/>
              </a:ext>
            </a:extLst>
          </p:cNvPr>
          <p:cNvSpPr txBox="1"/>
          <p:nvPr/>
        </p:nvSpPr>
        <p:spPr>
          <a:xfrm>
            <a:off x="905933" y="5467986"/>
            <a:ext cx="10515596" cy="708977"/>
          </a:xfrm>
          <a:prstGeom prst="rect">
            <a:avLst/>
          </a:prstGeom>
        </p:spPr>
        <p:txBody>
          <a:bodyPr vert="horz" lIns="91440" tIns="45720" rIns="91440" bIns="45720" rtlCol="0">
            <a:noAutofit/>
          </a:bodyPr>
          <a:lstStyle>
            <a:lvl1pPr marL="228600" indent="-228600" algn="just">
              <a:lnSpc>
                <a:spcPct val="120000"/>
              </a:lnSpc>
              <a:spcBef>
                <a:spcPts val="1000"/>
              </a:spcBef>
              <a:buFont typeface="Wingdings" panose="05000000000000000000" pitchFamily="2" charset="2"/>
              <a:buChar char="§"/>
              <a:defRPr sz="1750" b="1">
                <a:solidFill>
                  <a:srgbClr val="002060"/>
                </a:solidFill>
                <a:latin typeface="Arial" panose="020B0604020202020204" pitchFamily="34" charset="0"/>
                <a:cs typeface="Arial" panose="020B0604020202020204" pitchFamily="34" charset="0"/>
              </a:defRPr>
            </a:lvl1pPr>
            <a:lvl2pPr marL="685800" indent="-228600">
              <a:lnSpc>
                <a:spcPct val="90000"/>
              </a:lnSpc>
              <a:spcBef>
                <a:spcPts val="500"/>
              </a:spcBef>
              <a:buFont typeface="Wingdings" panose="05000000000000000000" pitchFamily="2" charset="2"/>
              <a:buChar char="§"/>
              <a:defRPr sz="2400">
                <a:solidFill>
                  <a:srgbClr val="002060"/>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Wingdings" panose="05000000000000000000" pitchFamily="2" charset="2"/>
              <a:buChar char="§"/>
              <a:defRPr sz="2000">
                <a:solidFill>
                  <a:srgbClr val="002060"/>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Wingdings" panose="05000000000000000000" pitchFamily="2" charset="2"/>
              <a:buChar char="§"/>
              <a:defRPr>
                <a:solidFill>
                  <a:srgbClr val="002060"/>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Wingdings" panose="05000000000000000000" pitchFamily="2" charset="2"/>
              <a:buChar char="§"/>
              <a:defRPr>
                <a:solidFill>
                  <a:srgbClr val="002060"/>
                </a:solidFill>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en-GB" sz="2000" dirty="0"/>
              <a:t>The aim is to consolidate Horizontal Evaluations once all programme-specific Evaluation Plans are finalised.</a:t>
            </a:r>
            <a:endParaRPr lang="en-US" sz="2000" dirty="0"/>
          </a:p>
        </p:txBody>
      </p:sp>
    </p:spTree>
    <p:extLst>
      <p:ext uri="{BB962C8B-B14F-4D97-AF65-F5344CB8AC3E}">
        <p14:creationId xmlns:p14="http://schemas.microsoft.com/office/powerpoint/2010/main" val="133334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887D-7088-446F-BDEF-F7A562C3ACB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3E9E934-34FE-4AAF-A72F-9C57B4143725}"/>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057F79DD-19C8-4827-947F-EBF70B8CC286}"/>
              </a:ext>
            </a:extLst>
          </p:cNvPr>
          <p:cNvPicPr>
            <a:picLocks noChangeAspect="1"/>
          </p:cNvPicPr>
          <p:nvPr/>
        </p:nvPicPr>
        <p:blipFill>
          <a:blip r:embed="rId3"/>
          <a:stretch>
            <a:fillRect/>
          </a:stretch>
        </p:blipFill>
        <p:spPr>
          <a:xfrm>
            <a:off x="0" y="0"/>
            <a:ext cx="12192000" cy="6858000"/>
          </a:xfrm>
          <a:prstGeom prst="rect">
            <a:avLst/>
          </a:prstGeom>
          <a:noFill/>
        </p:spPr>
      </p:pic>
      <p:sp>
        <p:nvSpPr>
          <p:cNvPr id="5" name="Slide Number Placeholder 4">
            <a:extLst>
              <a:ext uri="{FF2B5EF4-FFF2-40B4-BE49-F238E27FC236}">
                <a16:creationId xmlns:a16="http://schemas.microsoft.com/office/drawing/2014/main" id="{7902F95B-EFCE-4D20-A0A8-F83E05ACE0A8}"/>
              </a:ext>
            </a:extLst>
          </p:cNvPr>
          <p:cNvSpPr>
            <a:spLocks noGrp="1"/>
          </p:cNvSpPr>
          <p:nvPr>
            <p:ph type="sldNum" sz="quarter" idx="12"/>
          </p:nvPr>
        </p:nvSpPr>
        <p:spPr/>
        <p:txBody>
          <a:bodyPr/>
          <a:lstStyle/>
          <a:p>
            <a:fld id="{1049B566-6B4E-4AA6-90ED-FA5F5DD6392C}" type="slidenum">
              <a:rPr lang="en-GB" smtClean="0"/>
              <a:t>8</a:t>
            </a:fld>
            <a:endParaRPr lang="en-GB"/>
          </a:p>
        </p:txBody>
      </p:sp>
      <p:sp>
        <p:nvSpPr>
          <p:cNvPr id="6" name="TextBox 5">
            <a:extLst>
              <a:ext uri="{FF2B5EF4-FFF2-40B4-BE49-F238E27FC236}">
                <a16:creationId xmlns:a16="http://schemas.microsoft.com/office/drawing/2014/main" id="{D4A36399-9438-A427-0095-DA62AD7B93B7}"/>
              </a:ext>
            </a:extLst>
          </p:cNvPr>
          <p:cNvSpPr txBox="1"/>
          <p:nvPr/>
        </p:nvSpPr>
        <p:spPr>
          <a:xfrm>
            <a:off x="905933" y="681037"/>
            <a:ext cx="9144000" cy="800219"/>
          </a:xfrm>
          <a:prstGeom prst="rect">
            <a:avLst/>
          </a:prstGeom>
          <a:noFill/>
        </p:spPr>
        <p:txBody>
          <a:bodyPr wrap="square" rtlCol="0">
            <a:spAutoFit/>
          </a:bodyPr>
          <a:lstStyle/>
          <a:p>
            <a:r>
              <a:rPr lang="en-US" sz="3200" b="1" dirty="0">
                <a:solidFill>
                  <a:srgbClr val="002060"/>
                </a:solidFill>
                <a:latin typeface="Arial" panose="020B0604020202020204" pitchFamily="34" charset="0"/>
                <a:cs typeface="Arial" panose="020B0604020202020204" pitchFamily="34" charset="0"/>
              </a:rPr>
              <a:t>Preparatory Data Study</a:t>
            </a:r>
          </a:p>
          <a:p>
            <a:r>
              <a:rPr lang="en-US" sz="1400" b="1" dirty="0">
                <a:solidFill>
                  <a:srgbClr val="002060"/>
                </a:solidFill>
                <a:latin typeface="Arial" panose="020B0604020202020204" pitchFamily="34" charset="0"/>
                <a:cs typeface="Arial" panose="020B0604020202020204" pitchFamily="34" charset="0"/>
              </a:rPr>
              <a:t>HEV1</a:t>
            </a:r>
            <a:endParaRPr lang="en-GB" sz="1400" b="1" dirty="0">
              <a:solidFill>
                <a:srgbClr val="00206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01E31EB-F40F-1DFD-8D47-A117722E20FC}"/>
              </a:ext>
            </a:extLst>
          </p:cNvPr>
          <p:cNvSpPr txBox="1"/>
          <p:nvPr/>
        </p:nvSpPr>
        <p:spPr>
          <a:xfrm>
            <a:off x="1242647" y="2131371"/>
            <a:ext cx="9179168" cy="1938992"/>
          </a:xfrm>
          <a:prstGeom prst="rect">
            <a:avLst/>
          </a:prstGeom>
          <a:noFill/>
        </p:spPr>
        <p:txBody>
          <a:bodyPr wrap="square" rtlCol="0">
            <a:spAutoFit/>
          </a:bodyPr>
          <a:lstStyle>
            <a:defPPr>
              <a:defRPr lang="en-US"/>
            </a:defPPr>
            <a:lvl1pPr algn="just">
              <a:defRPr sz="2000">
                <a:latin typeface="Arial" panose="020B0604020202020204" pitchFamily="34" charset="0"/>
                <a:cs typeface="Arial" panose="020B0604020202020204" pitchFamily="34" charset="0"/>
              </a:defRPr>
            </a:lvl1pPr>
          </a:lstStyle>
          <a:p>
            <a:r>
              <a:rPr lang="en-GB" dirty="0"/>
              <a:t>To have a </a:t>
            </a:r>
            <a:r>
              <a:rPr lang="en-GB" b="1" dirty="0"/>
              <a:t>clear indication of the data that needs to be gathered</a:t>
            </a:r>
            <a:r>
              <a:rPr lang="en-GB" dirty="0"/>
              <a:t>, thus </a:t>
            </a:r>
            <a:r>
              <a:rPr lang="en-GB" b="1" dirty="0"/>
              <a:t>ensuring better quality and reliable outcomes</a:t>
            </a:r>
            <a:r>
              <a:rPr lang="en-GB" dirty="0"/>
              <a:t>. </a:t>
            </a:r>
          </a:p>
          <a:p>
            <a:endParaRPr lang="en-GB" dirty="0"/>
          </a:p>
          <a:p>
            <a:r>
              <a:rPr lang="en-GB" dirty="0"/>
              <a:t>To </a:t>
            </a:r>
            <a:r>
              <a:rPr lang="en-GB" b="1" dirty="0"/>
              <a:t>gather information on the specific data sets</a:t>
            </a:r>
            <a:r>
              <a:rPr lang="en-GB" dirty="0"/>
              <a:t> that would be required to implement the proposed evaluation activities for each priority and </a:t>
            </a:r>
            <a:r>
              <a:rPr lang="en-GB" b="1" dirty="0"/>
              <a:t>provide for adequate monitoring feeding into the evaluation</a:t>
            </a:r>
            <a:r>
              <a:rPr lang="en-GB" dirty="0"/>
              <a:t>. </a:t>
            </a:r>
          </a:p>
        </p:txBody>
      </p:sp>
      <p:grpSp>
        <p:nvGrpSpPr>
          <p:cNvPr id="8" name="Group 7">
            <a:extLst>
              <a:ext uri="{FF2B5EF4-FFF2-40B4-BE49-F238E27FC236}">
                <a16:creationId xmlns:a16="http://schemas.microsoft.com/office/drawing/2014/main" id="{4AAD8F22-0DDD-2DFC-5FEE-C14509A9D613}"/>
              </a:ext>
            </a:extLst>
          </p:cNvPr>
          <p:cNvGrpSpPr/>
          <p:nvPr/>
        </p:nvGrpSpPr>
        <p:grpSpPr>
          <a:xfrm>
            <a:off x="905933" y="1479629"/>
            <a:ext cx="10181063" cy="526971"/>
            <a:chOff x="0" y="6328"/>
            <a:chExt cx="10181063" cy="526971"/>
          </a:xfrm>
        </p:grpSpPr>
        <p:sp>
          <p:nvSpPr>
            <p:cNvPr id="9" name="Rectangle: Rounded Corners 8">
              <a:extLst>
                <a:ext uri="{FF2B5EF4-FFF2-40B4-BE49-F238E27FC236}">
                  <a16:creationId xmlns:a16="http://schemas.microsoft.com/office/drawing/2014/main" id="{5773D122-B317-E6AA-CF70-2A1C7575B3D5}"/>
                </a:ext>
              </a:extLst>
            </p:cNvPr>
            <p:cNvSpPr/>
            <p:nvPr/>
          </p:nvSpPr>
          <p:spPr>
            <a:xfrm>
              <a:off x="0" y="6328"/>
              <a:ext cx="10181063" cy="52697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angle: Rounded Corners 4">
              <a:extLst>
                <a:ext uri="{FF2B5EF4-FFF2-40B4-BE49-F238E27FC236}">
                  <a16:creationId xmlns:a16="http://schemas.microsoft.com/office/drawing/2014/main" id="{121B26C3-DBC3-9997-C5FD-AAE553CC34E0}"/>
                </a:ext>
              </a:extLst>
            </p:cNvPr>
            <p:cNvSpPr txBox="1"/>
            <p:nvPr/>
          </p:nvSpPr>
          <p:spPr>
            <a:xfrm>
              <a:off x="25725" y="32053"/>
              <a:ext cx="10129613" cy="4755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latin typeface="Arial" panose="020B0604020202020204" pitchFamily="34" charset="0"/>
                  <a:cs typeface="Arial" panose="020B0604020202020204" pitchFamily="34" charset="0"/>
                </a:rPr>
                <a:t>Rationale:</a:t>
              </a:r>
              <a:endParaRPr lang="en-US" sz="2200" kern="12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245242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887D-7088-446F-BDEF-F7A562C3ACB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3E9E934-34FE-4AAF-A72F-9C57B4143725}"/>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057F79DD-19C8-4827-947F-EBF70B8CC286}"/>
              </a:ext>
            </a:extLst>
          </p:cNvPr>
          <p:cNvPicPr>
            <a:picLocks noChangeAspect="1"/>
          </p:cNvPicPr>
          <p:nvPr/>
        </p:nvPicPr>
        <p:blipFill>
          <a:blip r:embed="rId3"/>
          <a:stretch>
            <a:fillRect/>
          </a:stretch>
        </p:blipFill>
        <p:spPr>
          <a:xfrm>
            <a:off x="0" y="76200"/>
            <a:ext cx="12192000" cy="6858000"/>
          </a:xfrm>
          <a:prstGeom prst="rect">
            <a:avLst/>
          </a:prstGeom>
          <a:noFill/>
        </p:spPr>
      </p:pic>
      <p:sp>
        <p:nvSpPr>
          <p:cNvPr id="5" name="Slide Number Placeholder 4">
            <a:extLst>
              <a:ext uri="{FF2B5EF4-FFF2-40B4-BE49-F238E27FC236}">
                <a16:creationId xmlns:a16="http://schemas.microsoft.com/office/drawing/2014/main" id="{7902F95B-EFCE-4D20-A0A8-F83E05ACE0A8}"/>
              </a:ext>
            </a:extLst>
          </p:cNvPr>
          <p:cNvSpPr>
            <a:spLocks noGrp="1"/>
          </p:cNvSpPr>
          <p:nvPr>
            <p:ph type="sldNum" sz="quarter" idx="12"/>
          </p:nvPr>
        </p:nvSpPr>
        <p:spPr/>
        <p:txBody>
          <a:bodyPr/>
          <a:lstStyle/>
          <a:p>
            <a:fld id="{1049B566-6B4E-4AA6-90ED-FA5F5DD6392C}" type="slidenum">
              <a:rPr lang="en-GB" smtClean="0"/>
              <a:t>9</a:t>
            </a:fld>
            <a:endParaRPr lang="en-GB"/>
          </a:p>
        </p:txBody>
      </p:sp>
      <p:sp>
        <p:nvSpPr>
          <p:cNvPr id="6" name="TextBox 5">
            <a:extLst>
              <a:ext uri="{FF2B5EF4-FFF2-40B4-BE49-F238E27FC236}">
                <a16:creationId xmlns:a16="http://schemas.microsoft.com/office/drawing/2014/main" id="{D4A36399-9438-A427-0095-DA62AD7B93B7}"/>
              </a:ext>
            </a:extLst>
          </p:cNvPr>
          <p:cNvSpPr txBox="1"/>
          <p:nvPr/>
        </p:nvSpPr>
        <p:spPr>
          <a:xfrm>
            <a:off x="905933" y="681037"/>
            <a:ext cx="9144000" cy="800219"/>
          </a:xfrm>
          <a:prstGeom prst="rect">
            <a:avLst/>
          </a:prstGeom>
          <a:noFill/>
        </p:spPr>
        <p:txBody>
          <a:bodyPr wrap="square" rtlCol="0">
            <a:spAutoFit/>
          </a:bodyPr>
          <a:lstStyle/>
          <a:p>
            <a:r>
              <a:rPr lang="en-US" sz="3200" b="1" dirty="0">
                <a:solidFill>
                  <a:srgbClr val="002060"/>
                </a:solidFill>
                <a:latin typeface="Arial" panose="020B0604020202020204" pitchFamily="34" charset="0"/>
                <a:cs typeface="Arial" panose="020B0604020202020204" pitchFamily="34" charset="0"/>
              </a:rPr>
              <a:t>Communication Impact Evaluation </a:t>
            </a:r>
          </a:p>
          <a:p>
            <a:r>
              <a:rPr lang="en-US" sz="1400" b="1" dirty="0">
                <a:solidFill>
                  <a:srgbClr val="002060"/>
                </a:solidFill>
                <a:latin typeface="Arial" panose="020B0604020202020204" pitchFamily="34" charset="0"/>
                <a:cs typeface="Arial" panose="020B0604020202020204" pitchFamily="34" charset="0"/>
              </a:rPr>
              <a:t>HEV2</a:t>
            </a:r>
            <a:endParaRPr lang="en-GB" sz="1400" b="1" dirty="0">
              <a:solidFill>
                <a:srgbClr val="00206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C5F6BA9-E6BC-A844-F613-6C6F11905C1F}"/>
              </a:ext>
            </a:extLst>
          </p:cNvPr>
          <p:cNvSpPr txBox="1"/>
          <p:nvPr/>
        </p:nvSpPr>
        <p:spPr>
          <a:xfrm>
            <a:off x="1291066" y="2185987"/>
            <a:ext cx="9190893" cy="2862322"/>
          </a:xfrm>
          <a:prstGeom prst="rect">
            <a:avLst/>
          </a:prstGeom>
          <a:noFill/>
        </p:spPr>
        <p:txBody>
          <a:bodyPr wrap="square" rtlCol="0">
            <a:spAutoFit/>
          </a:bodyPr>
          <a:lstStyle>
            <a:defPPr>
              <a:defRPr lang="en-US"/>
            </a:defPPr>
            <a:lvl1pPr algn="just"/>
          </a:lstStyle>
          <a:p>
            <a:r>
              <a:rPr lang="en-GB" sz="2000" dirty="0">
                <a:latin typeface="Arial" panose="020B0604020202020204" pitchFamily="34" charset="0"/>
                <a:cs typeface="Arial" panose="020B0604020202020204" pitchFamily="34" charset="0"/>
              </a:rPr>
              <a:t>To evaluate specifically the </a:t>
            </a:r>
            <a:r>
              <a:rPr lang="en-GB" sz="2000" b="1" dirty="0">
                <a:latin typeface="Arial" panose="020B0604020202020204" pitchFamily="34" charset="0"/>
                <a:cs typeface="Arial" panose="020B0604020202020204" pitchFamily="34" charset="0"/>
              </a:rPr>
              <a:t>impact of the communication activities</a:t>
            </a:r>
            <a:r>
              <a:rPr lang="en-GB" sz="2000" dirty="0">
                <a:latin typeface="Arial" panose="020B0604020202020204" pitchFamily="34" charset="0"/>
                <a:cs typeface="Arial" panose="020B0604020202020204" pitchFamily="34" charset="0"/>
              </a:rPr>
              <a:t> foreseen as part of the implementation of the applicable EU funded programmes in Malta.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To help demonstrate the </a:t>
            </a:r>
            <a:r>
              <a:rPr lang="en-GB" sz="2000" b="1" dirty="0">
                <a:latin typeface="Arial" panose="020B0604020202020204" pitchFamily="34" charset="0"/>
                <a:cs typeface="Arial" panose="020B0604020202020204" pitchFamily="34" charset="0"/>
              </a:rPr>
              <a:t>effectiveness of communication activities</a:t>
            </a:r>
            <a:r>
              <a:rPr lang="en-GB" sz="2000" dirty="0">
                <a:latin typeface="Arial" panose="020B0604020202020204" pitchFamily="34" charset="0"/>
                <a:cs typeface="Arial" panose="020B0604020202020204" pitchFamily="34" charset="0"/>
              </a:rPr>
              <a:t> in achieving their intended outcomes and impact such as raising awareness on how funds were used and seen to be used.</a:t>
            </a:r>
          </a:p>
          <a:p>
            <a:endParaRPr lang="en-GB" sz="2000" dirty="0">
              <a:latin typeface="Arial" panose="020B0604020202020204" pitchFamily="34" charset="0"/>
              <a:cs typeface="Arial" panose="020B0604020202020204" pitchFamily="34" charset="0"/>
            </a:endParaRPr>
          </a:p>
          <a:p>
            <a:r>
              <a:rPr lang="en-GB" sz="2000" kern="0" dirty="0">
                <a:effectLst/>
                <a:latin typeface="Arial" panose="020B0604020202020204" pitchFamily="34" charset="0"/>
                <a:ea typeface="Times New Roman" panose="02020603050405020304" pitchFamily="18" charset="0"/>
                <a:cs typeface="Times New Roman" panose="02020603050405020304" pitchFamily="18" charset="0"/>
              </a:rPr>
              <a:t>Relevant Data gathered as part of HEV-1 (preparatory data study) will feed into this Evaluation. </a:t>
            </a:r>
            <a:endParaRPr lang="en-GB" sz="2400" kern="0"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8" name="Group 7">
            <a:extLst>
              <a:ext uri="{FF2B5EF4-FFF2-40B4-BE49-F238E27FC236}">
                <a16:creationId xmlns:a16="http://schemas.microsoft.com/office/drawing/2014/main" id="{BE993BB2-3337-CCF3-263D-57F0A11C0F40}"/>
              </a:ext>
            </a:extLst>
          </p:cNvPr>
          <p:cNvGrpSpPr/>
          <p:nvPr/>
        </p:nvGrpSpPr>
        <p:grpSpPr>
          <a:xfrm>
            <a:off x="905933" y="1479629"/>
            <a:ext cx="10181063" cy="526971"/>
            <a:chOff x="0" y="6328"/>
            <a:chExt cx="10181063" cy="526971"/>
          </a:xfrm>
        </p:grpSpPr>
        <p:sp>
          <p:nvSpPr>
            <p:cNvPr id="9" name="Rectangle: Rounded Corners 8">
              <a:extLst>
                <a:ext uri="{FF2B5EF4-FFF2-40B4-BE49-F238E27FC236}">
                  <a16:creationId xmlns:a16="http://schemas.microsoft.com/office/drawing/2014/main" id="{2F1BD060-322B-A2BF-F99C-BEB2AEAD998A}"/>
                </a:ext>
              </a:extLst>
            </p:cNvPr>
            <p:cNvSpPr/>
            <p:nvPr/>
          </p:nvSpPr>
          <p:spPr>
            <a:xfrm>
              <a:off x="0" y="6328"/>
              <a:ext cx="10181063" cy="52697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736890FB-5844-32EA-8CF3-8447DB2C314C}"/>
                </a:ext>
              </a:extLst>
            </p:cNvPr>
            <p:cNvSpPr txBox="1"/>
            <p:nvPr/>
          </p:nvSpPr>
          <p:spPr>
            <a:xfrm>
              <a:off x="25725" y="32053"/>
              <a:ext cx="10129613" cy="4755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latin typeface="Arial" panose="020B0604020202020204" pitchFamily="34" charset="0"/>
                  <a:cs typeface="Arial" panose="020B0604020202020204" pitchFamily="34" charset="0"/>
                </a:rPr>
                <a:t>Rationale:</a:t>
              </a:r>
              <a:endParaRPr lang="en-US" sz="2200" kern="12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61311698"/>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12BB98757AC24597F4F15790A2D705" ma:contentTypeVersion="5" ma:contentTypeDescription="Create a new document." ma:contentTypeScope="" ma:versionID="83dc3c3bce1884187396da6dc078fca6">
  <xsd:schema xmlns:xsd="http://www.w3.org/2001/XMLSchema" xmlns:xs="http://www.w3.org/2001/XMLSchema" xmlns:p="http://schemas.microsoft.com/office/2006/metadata/properties" xmlns:ns2="11ce8ea3-c089-4e65-944e-e16297546d0e" xmlns:ns3="ec42f2b2-89f2-4093-af47-1d9ce77531b3" targetNamespace="http://schemas.microsoft.com/office/2006/metadata/properties" ma:root="true" ma:fieldsID="20e3866b1e7a0bb02299016266dc3e5f" ns2:_="" ns3:_="">
    <xsd:import namespace="11ce8ea3-c089-4e65-944e-e16297546d0e"/>
    <xsd:import namespace="ec42f2b2-89f2-4093-af47-1d9ce77531b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ce8ea3-c089-4e65-944e-e16297546d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42f2b2-89f2-4093-af47-1d9ce77531b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ec42f2b2-89f2-4093-af47-1d9ce77531b3">
      <UserInfo>
        <DisplayName>Fiorini Therese at MEFL</DisplayName>
        <AccountId>9</AccountId>
        <AccountType/>
      </UserInfo>
      <UserInfo>
        <DisplayName>Grech Daniela at MEFL</DisplayName>
        <AccountId>98</AccountId>
        <AccountType/>
      </UserInfo>
      <UserInfo>
        <DisplayName>Pace Maria Pia A at MEFL</DisplayName>
        <AccountId>18</AccountId>
        <AccountType/>
      </UserInfo>
      <UserInfo>
        <DisplayName>Vassallo Jonathan at MEFL</DisplayName>
        <AccountId>48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C05A0C-E64E-4217-A6FC-0E02D85CACA5}">
  <ds:schemaRefs>
    <ds:schemaRef ds:uri="11ce8ea3-c089-4e65-944e-e16297546d0e"/>
    <ds:schemaRef ds:uri="ec42f2b2-89f2-4093-af47-1d9ce77531b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3DF3BA4-7D6C-47A3-B389-AFFD39C5594A}">
  <ds:schemaRefs>
    <ds:schemaRef ds:uri="http://purl.org/dc/terms/"/>
    <ds:schemaRef ds:uri="http://www.w3.org/XML/1998/namespace"/>
    <ds:schemaRef ds:uri="http://schemas.microsoft.com/office/infopath/2007/PartnerControls"/>
    <ds:schemaRef ds:uri="http://schemas.openxmlformats.org/package/2006/metadata/core-properties"/>
    <ds:schemaRef ds:uri="http://schemas.microsoft.com/office/2006/documentManagement/types"/>
    <ds:schemaRef ds:uri="ec42f2b2-89f2-4093-af47-1d9ce77531b3"/>
    <ds:schemaRef ds:uri="http://purl.org/dc/dcmitype/"/>
    <ds:schemaRef ds:uri="http://purl.org/dc/elements/1.1/"/>
    <ds:schemaRef ds:uri="11ce8ea3-c089-4e65-944e-e16297546d0e"/>
    <ds:schemaRef ds:uri="http://schemas.microsoft.com/office/2006/metadata/properties"/>
  </ds:schemaRefs>
</ds:datastoreItem>
</file>

<file path=customXml/itemProps3.xml><?xml version="1.0" encoding="utf-8"?>
<ds:datastoreItem xmlns:ds="http://schemas.openxmlformats.org/officeDocument/2006/customXml" ds:itemID="{EC40D2B1-36F6-4468-B663-1BD842916B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5152</TotalTime>
  <Words>3229</Words>
  <Application>Microsoft Office PowerPoint</Application>
  <PresentationFormat>Widescreen</PresentationFormat>
  <Paragraphs>236</Paragraphs>
  <Slides>16</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Symbol</vt:lpstr>
      <vt:lpstr>Trebuchet MS</vt:lpstr>
      <vt:lpstr>Wingdings</vt:lpstr>
      <vt:lpstr>Office Theme</vt:lpstr>
      <vt:lpstr>PowerPoint Presentation</vt:lpstr>
      <vt:lpstr>Why Evaluate?</vt:lpstr>
      <vt:lpstr>PowerPoint Presentation</vt:lpstr>
      <vt:lpstr>PowerPoint Presentation</vt:lpstr>
      <vt:lpstr>Key considerations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 and 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Portelli Stephanie at MEFL</dc:creator>
  <cp:lastModifiedBy>Ebejer Carl at MEFL</cp:lastModifiedBy>
  <cp:revision>3</cp:revision>
  <cp:lastPrinted>2023-11-06T11:13:20Z</cp:lastPrinted>
  <dcterms:created xsi:type="dcterms:W3CDTF">2023-01-24T09:48:06Z</dcterms:created>
  <dcterms:modified xsi:type="dcterms:W3CDTF">2023-11-16T17:47:08Z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0x0101009A12BB98757AC24597F4F15790A2D705</vt:lpwstr>
  </property>
</Properties>
</file>